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handoutMasters/handoutMaster1.xml" ContentType="application/vnd.openxmlformats-officedocument.presentationml.handoutMaster+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handoutMasterIdLst>
    <p:handoutMasterId r:id="rId29"/>
  </p:handoutMasterIdLst>
  <p:sldIdLst>
    <p:sldId id="256" r:id="rId2"/>
    <p:sldId id="291" r:id="rId3"/>
    <p:sldId id="292" r:id="rId4"/>
    <p:sldId id="293" r:id="rId5"/>
    <p:sldId id="294" r:id="rId6"/>
    <p:sldId id="295" r:id="rId7"/>
    <p:sldId id="296" r:id="rId8"/>
    <p:sldId id="297" r:id="rId9"/>
    <p:sldId id="298" r:id="rId10"/>
    <p:sldId id="299" r:id="rId11"/>
    <p:sldId id="313" r:id="rId12"/>
    <p:sldId id="300" r:id="rId13"/>
    <p:sldId id="301" r:id="rId14"/>
    <p:sldId id="315" r:id="rId15"/>
    <p:sldId id="316" r:id="rId16"/>
    <p:sldId id="314" r:id="rId17"/>
    <p:sldId id="318" r:id="rId18"/>
    <p:sldId id="317" r:id="rId19"/>
    <p:sldId id="319" r:id="rId20"/>
    <p:sldId id="320" r:id="rId21"/>
    <p:sldId id="321" r:id="rId22"/>
    <p:sldId id="322" r:id="rId23"/>
    <p:sldId id="323" r:id="rId24"/>
    <p:sldId id="324" r:id="rId25"/>
    <p:sldId id="325" r:id="rId26"/>
    <p:sldId id="326" r:id="rId27"/>
    <p:sldId id="327"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3" frameSlides="1"/>
  <p:clrMru>
    <a:srgbClr val="FF003A"/>
    <a:srgbClr val="00FF00"/>
    <a:srgbClr val="149C47"/>
    <a:srgbClr val="00FFC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4698" autoAdjust="0"/>
  </p:normalViewPr>
  <p:slideViewPr>
    <p:cSldViewPr snapToGrid="0" snapToObjects="1">
      <p:cViewPr varScale="1">
        <p:scale>
          <a:sx n="115" d="100"/>
          <a:sy n="115" d="100"/>
        </p:scale>
        <p:origin x="-69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97F27B-D9BD-2040-AAED-31FE30892F8D}" type="datetimeFigureOut">
              <a:rPr lang="en-US" smtClean="0"/>
              <a:pPr/>
              <a:t>12/26/20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4D7951-CB0B-2646-BE98-6B59FAE8F26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135AD-AA86-1442-B76C-410E1DAA5618}" type="datetimeFigureOut">
              <a:rPr lang="en-US" smtClean="0"/>
              <a:pPr/>
              <a:t>12/26/20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135AD-AA86-1442-B76C-410E1DAA5618}" type="datetimeFigureOut">
              <a:rPr lang="en-US" smtClean="0"/>
              <a:pPr/>
              <a:t>12/26/20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135AD-AA86-1442-B76C-410E1DAA5618}" type="datetimeFigureOut">
              <a:rPr lang="en-US" smtClean="0"/>
              <a:pPr/>
              <a:t>12/26/20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135AD-AA86-1442-B76C-410E1DAA5618}" type="datetimeFigureOut">
              <a:rPr lang="en-US" smtClean="0"/>
              <a:pPr/>
              <a:t>12/26/20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135AD-AA86-1442-B76C-410E1DAA5618}" type="datetimeFigureOut">
              <a:rPr lang="en-US" smtClean="0"/>
              <a:pPr/>
              <a:t>12/26/20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135AD-AA86-1442-B76C-410E1DAA5618}" type="datetimeFigureOut">
              <a:rPr lang="en-US" smtClean="0"/>
              <a:pPr/>
              <a:t>12/26/20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135AD-AA86-1442-B76C-410E1DAA5618}" type="datetimeFigureOut">
              <a:rPr lang="en-US" smtClean="0"/>
              <a:pPr/>
              <a:t>12/26/20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135AD-AA86-1442-B76C-410E1DAA5618}" type="datetimeFigureOut">
              <a:rPr lang="en-US" smtClean="0"/>
              <a:pPr/>
              <a:t>12/26/20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9C177-D393-4B48-AFF6-B79B8DBD25D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ounded Rectangle 3"/>
          <p:cNvSpPr/>
          <p:nvPr/>
        </p:nvSpPr>
        <p:spPr>
          <a:xfrm>
            <a:off x="357914" y="681182"/>
            <a:ext cx="8405090" cy="5414818"/>
          </a:xfrm>
          <a:prstGeom prst="roundRect">
            <a:avLst/>
          </a:prstGeom>
          <a:solidFill>
            <a:srgbClr val="149C47"/>
          </a:solidFill>
          <a:ln w="63500">
            <a:solidFill>
              <a:srgbClr val="00FFC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500" b="1" dirty="0" smtClean="0">
                <a:solidFill>
                  <a:schemeClr val="bg1"/>
                </a:solidFill>
                <a:latin typeface="Cambria"/>
                <a:cs typeface="Cambria"/>
              </a:rPr>
              <a:t>Shalom School of Theology</a:t>
            </a:r>
          </a:p>
          <a:p>
            <a:pPr algn="ctr"/>
            <a:r>
              <a:rPr lang="en-US" sz="4500" b="1" dirty="0">
                <a:solidFill>
                  <a:schemeClr val="bg1"/>
                </a:solidFill>
                <a:latin typeface="Cambria"/>
                <a:cs typeface="Cambria"/>
              </a:rPr>
              <a:t>(</a:t>
            </a:r>
            <a:r>
              <a:rPr lang="en-US" sz="4500" b="1" dirty="0" smtClean="0">
                <a:solidFill>
                  <a:schemeClr val="bg1"/>
                </a:solidFill>
                <a:latin typeface="Cambria"/>
                <a:cs typeface="Cambria"/>
              </a:rPr>
              <a:t>SSOT)</a:t>
            </a:r>
          </a:p>
          <a:p>
            <a:pPr algn="ctr"/>
            <a:endParaRPr lang="en-US" sz="4500" b="1" dirty="0" smtClean="0">
              <a:solidFill>
                <a:schemeClr val="bg1"/>
              </a:solidFill>
              <a:latin typeface="Cambria"/>
              <a:cs typeface="Cambria"/>
            </a:endParaRPr>
          </a:p>
          <a:p>
            <a:pPr algn="ctr"/>
            <a:r>
              <a:rPr lang="en-US" sz="4500" b="1" dirty="0" smtClean="0">
                <a:solidFill>
                  <a:schemeClr val="bg1"/>
                </a:solidFill>
                <a:latin typeface="Cambria"/>
                <a:cs typeface="Cambria"/>
              </a:rPr>
              <a:t>Hermeneutics 101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The Bible Is The Word Of God, </a:t>
            </a:r>
            <a:r>
              <a:rPr lang="en-US" sz="2400" b="1" i="1" dirty="0" smtClean="0">
                <a:latin typeface="Cambria"/>
                <a:cs typeface="Cambria"/>
              </a:rPr>
              <a:t>revealed progressively</a:t>
            </a:r>
            <a:endParaRPr lang="en-US" sz="2400" b="1" dirty="0">
              <a:latin typeface="Cambria"/>
              <a:cs typeface="Cambria"/>
            </a:endParaRPr>
          </a:p>
        </p:txBody>
      </p:sp>
      <p:sp>
        <p:nvSpPr>
          <p:cNvPr id="15" name="Rectangle 14"/>
          <p:cNvSpPr/>
          <p:nvPr/>
        </p:nvSpPr>
        <p:spPr>
          <a:xfrm>
            <a:off x="501346" y="1664204"/>
            <a:ext cx="8415131" cy="1938992"/>
          </a:xfrm>
          <a:prstGeom prst="rect">
            <a:avLst/>
          </a:prstGeom>
        </p:spPr>
        <p:txBody>
          <a:bodyPr wrap="square">
            <a:spAutoFit/>
          </a:bodyPr>
          <a:lstStyle/>
          <a:p>
            <a:pPr algn="just"/>
            <a:r>
              <a:rPr lang="en-US" sz="2400" b="1" dirty="0" smtClean="0">
                <a:solidFill>
                  <a:srgbClr val="CCFFCC"/>
                </a:solidFill>
                <a:latin typeface="Cambria"/>
                <a:cs typeface="Cambria"/>
              </a:rPr>
              <a:t>HEBREWS 1:1-2 ~ </a:t>
            </a:r>
            <a:r>
              <a:rPr lang="en-US" sz="2400" b="1" baseline="30000" dirty="0" smtClean="0">
                <a:solidFill>
                  <a:srgbClr val="CCFFCC"/>
                </a:solidFill>
                <a:latin typeface="Cambria"/>
                <a:cs typeface="Cambria"/>
              </a:rPr>
              <a:t>1</a:t>
            </a:r>
            <a:r>
              <a:rPr lang="en-US" sz="2400" b="1" i="1" dirty="0" smtClean="0">
                <a:solidFill>
                  <a:srgbClr val="CCFFCC"/>
                </a:solidFill>
                <a:latin typeface="Cambria"/>
                <a:cs typeface="Cambria"/>
              </a:rPr>
              <a:t>In the past God spoke to our ancestors through the prophets at many times and in various ways, </a:t>
            </a:r>
            <a:r>
              <a:rPr lang="en-US" sz="2400" b="1" baseline="30000" dirty="0" smtClean="0">
                <a:solidFill>
                  <a:srgbClr val="CCFFCC"/>
                </a:solidFill>
                <a:latin typeface="Cambria"/>
                <a:cs typeface="Cambria"/>
              </a:rPr>
              <a:t>2</a:t>
            </a:r>
            <a:r>
              <a:rPr lang="en-US" sz="2400" b="1" i="1" dirty="0" smtClean="0">
                <a:solidFill>
                  <a:srgbClr val="CCFFCC"/>
                </a:solidFill>
                <a:latin typeface="Cambria"/>
                <a:cs typeface="Cambria"/>
              </a:rPr>
              <a:t>but in these last days he has spoken to us by his Son, whom he appointed heir of all things, and through whom also he made the universe</a:t>
            </a:r>
            <a:r>
              <a:rPr lang="en-US" dirty="0">
                <a:solidFill>
                  <a:srgbClr val="CCFFCC"/>
                </a:solidFill>
              </a:rPr>
              <a:t>.</a:t>
            </a:r>
            <a:endParaRPr lang="en-US" sz="2400" b="1" i="1" dirty="0" smtClean="0">
              <a:solidFill>
                <a:srgbClr val="CCFFCC"/>
              </a:solidFill>
              <a:latin typeface="Cambria"/>
              <a:cs typeface="Cambria"/>
            </a:endParaRPr>
          </a:p>
        </p:txBody>
      </p:sp>
      <p:sp>
        <p:nvSpPr>
          <p:cNvPr id="10" name="TextBox 9"/>
          <p:cNvSpPr txBox="1"/>
          <p:nvPr/>
        </p:nvSpPr>
        <p:spPr>
          <a:xfrm>
            <a:off x="501346" y="3603196"/>
            <a:ext cx="8415131" cy="1569660"/>
          </a:xfrm>
          <a:prstGeom prst="rect">
            <a:avLst/>
          </a:prstGeom>
          <a:noFill/>
        </p:spPr>
        <p:txBody>
          <a:bodyPr wrap="square" rtlCol="0">
            <a:spAutoFit/>
          </a:bodyPr>
          <a:lstStyle/>
          <a:p>
            <a:pPr algn="just"/>
            <a:r>
              <a:rPr lang="en-US" sz="2400" b="1" dirty="0" smtClean="0">
                <a:solidFill>
                  <a:srgbClr val="FFFF00"/>
                </a:solidFill>
                <a:latin typeface="Cambria"/>
                <a:cs typeface="Cambria"/>
              </a:rPr>
              <a:t>GENESIS 1:26, 28 ~ </a:t>
            </a:r>
            <a:r>
              <a:rPr lang="en-US" sz="2400" b="1" i="1" dirty="0" smtClean="0">
                <a:solidFill>
                  <a:srgbClr val="FFFF00"/>
                </a:solidFill>
                <a:latin typeface="Cambria"/>
                <a:cs typeface="Cambria"/>
              </a:rPr>
              <a:t>Then God said, “Let Us make man in Our image, according to Our likeness; let them have dominion over . . . Then God blessed them, and God said to them, “Be fruitful and multiply . . . </a:t>
            </a:r>
          </a:p>
        </p:txBody>
      </p:sp>
      <p:sp>
        <p:nvSpPr>
          <p:cNvPr id="11" name="TextBox 10"/>
          <p:cNvSpPr txBox="1"/>
          <p:nvPr/>
        </p:nvSpPr>
        <p:spPr>
          <a:xfrm>
            <a:off x="501345" y="5425131"/>
            <a:ext cx="8415131" cy="1200328"/>
          </a:xfrm>
          <a:prstGeom prst="rect">
            <a:avLst/>
          </a:prstGeom>
          <a:noFill/>
        </p:spPr>
        <p:txBody>
          <a:bodyPr wrap="square" rtlCol="0">
            <a:spAutoFit/>
          </a:bodyPr>
          <a:lstStyle/>
          <a:p>
            <a:pPr algn="just"/>
            <a:r>
              <a:rPr lang="en-US" sz="2400" b="1" dirty="0" smtClean="0">
                <a:solidFill>
                  <a:srgbClr val="FFFF00"/>
                </a:solidFill>
                <a:latin typeface="Cambria"/>
                <a:cs typeface="Cambria"/>
              </a:rPr>
              <a:t>MATTHEW 28:19 ~ </a:t>
            </a:r>
            <a:r>
              <a:rPr lang="en-US" sz="2400" b="1" i="1" dirty="0" smtClean="0">
                <a:solidFill>
                  <a:srgbClr val="FFFF00"/>
                </a:solidFill>
                <a:latin typeface="Cambria"/>
                <a:cs typeface="Cambria"/>
              </a:rPr>
              <a:t>Go therefore and make disciples of all the nations, baptizing them in the name of the Father and of the Son and of the Holy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2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0" grpId="0"/>
      <p:bldP spid="11"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The Bible Is The Word Of God, </a:t>
            </a:r>
            <a:r>
              <a:rPr lang="en-US" sz="2400" b="1" i="1" dirty="0" smtClean="0">
                <a:latin typeface="Cambria"/>
                <a:cs typeface="Cambria"/>
              </a:rPr>
              <a:t>revealed progressively</a:t>
            </a:r>
            <a:endParaRPr lang="en-US" sz="2400" b="1" dirty="0">
              <a:latin typeface="Cambria"/>
              <a:cs typeface="Cambria"/>
            </a:endParaRPr>
          </a:p>
        </p:txBody>
      </p:sp>
      <p:sp>
        <p:nvSpPr>
          <p:cNvPr id="15" name="Rectangle 14"/>
          <p:cNvSpPr/>
          <p:nvPr/>
        </p:nvSpPr>
        <p:spPr>
          <a:xfrm>
            <a:off x="501346" y="1664204"/>
            <a:ext cx="8415131" cy="1938992"/>
          </a:xfrm>
          <a:prstGeom prst="rect">
            <a:avLst/>
          </a:prstGeom>
        </p:spPr>
        <p:txBody>
          <a:bodyPr wrap="square">
            <a:spAutoFit/>
          </a:bodyPr>
          <a:lstStyle/>
          <a:p>
            <a:pPr algn="just"/>
            <a:r>
              <a:rPr lang="en-US" sz="2400" b="1" dirty="0" smtClean="0">
                <a:solidFill>
                  <a:srgbClr val="CCFFCC"/>
                </a:solidFill>
                <a:latin typeface="Cambria"/>
                <a:cs typeface="Cambria"/>
              </a:rPr>
              <a:t>HEBREWS 1:1-2 ~ </a:t>
            </a:r>
            <a:r>
              <a:rPr lang="en-US" sz="2400" b="1" baseline="30000" dirty="0" smtClean="0">
                <a:solidFill>
                  <a:srgbClr val="CCFFCC"/>
                </a:solidFill>
                <a:latin typeface="Cambria"/>
                <a:cs typeface="Cambria"/>
              </a:rPr>
              <a:t>1</a:t>
            </a:r>
            <a:r>
              <a:rPr lang="en-US" sz="2400" b="1" i="1" dirty="0" smtClean="0">
                <a:solidFill>
                  <a:srgbClr val="CCFFCC"/>
                </a:solidFill>
                <a:latin typeface="Cambria"/>
                <a:cs typeface="Cambria"/>
              </a:rPr>
              <a:t>In the past God spoke to our ancestors through the prophets at many times and in various ways, </a:t>
            </a:r>
            <a:r>
              <a:rPr lang="en-US" sz="2400" b="1" baseline="30000" dirty="0" smtClean="0">
                <a:solidFill>
                  <a:srgbClr val="CCFFCC"/>
                </a:solidFill>
                <a:latin typeface="Cambria"/>
                <a:cs typeface="Cambria"/>
              </a:rPr>
              <a:t>2</a:t>
            </a:r>
            <a:r>
              <a:rPr lang="en-US" sz="2400" b="1" i="1" dirty="0" smtClean="0">
                <a:solidFill>
                  <a:srgbClr val="CCFFCC"/>
                </a:solidFill>
                <a:latin typeface="Cambria"/>
                <a:cs typeface="Cambria"/>
              </a:rPr>
              <a:t>but in these last days he has spoken to us by his Son, whom he appointed heir of all things, and through whom also he made the universe</a:t>
            </a:r>
            <a:r>
              <a:rPr lang="en-US" dirty="0">
                <a:solidFill>
                  <a:srgbClr val="CCFFCC"/>
                </a:solidFill>
              </a:rPr>
              <a:t>.</a:t>
            </a:r>
            <a:endParaRPr lang="en-US" sz="2400" b="1" i="1" dirty="0" smtClean="0">
              <a:solidFill>
                <a:srgbClr val="CCFFCC"/>
              </a:solidFill>
              <a:latin typeface="Cambria"/>
              <a:cs typeface="Cambria"/>
            </a:endParaRPr>
          </a:p>
        </p:txBody>
      </p:sp>
      <p:sp>
        <p:nvSpPr>
          <p:cNvPr id="14" name="TextBox 13"/>
          <p:cNvSpPr txBox="1"/>
          <p:nvPr/>
        </p:nvSpPr>
        <p:spPr>
          <a:xfrm>
            <a:off x="501345" y="3743006"/>
            <a:ext cx="8415131" cy="1200328"/>
          </a:xfrm>
          <a:prstGeom prst="rect">
            <a:avLst/>
          </a:prstGeom>
          <a:noFill/>
        </p:spPr>
        <p:txBody>
          <a:bodyPr wrap="square" rtlCol="0">
            <a:spAutoFit/>
          </a:bodyPr>
          <a:lstStyle/>
          <a:p>
            <a:pPr algn="just"/>
            <a:r>
              <a:rPr lang="en-US" sz="2400" b="1" dirty="0" smtClean="0">
                <a:solidFill>
                  <a:srgbClr val="FFFF00"/>
                </a:solidFill>
                <a:latin typeface="Cambria"/>
                <a:cs typeface="Cambria"/>
              </a:rPr>
              <a:t>LEVITICUS 16:30 ~ </a:t>
            </a:r>
            <a:r>
              <a:rPr lang="en-US" sz="2400" b="1" i="1" dirty="0" smtClean="0">
                <a:solidFill>
                  <a:srgbClr val="FFFF00"/>
                </a:solidFill>
                <a:latin typeface="Cambria"/>
                <a:cs typeface="Cambria"/>
              </a:rPr>
              <a:t> For on that day the priest shall make atonement for you, to cleanse you, that you may be clean from all your sins before the Lord. </a:t>
            </a:r>
            <a:endParaRPr lang="en-US" sz="2400" b="1" dirty="0" smtClean="0">
              <a:solidFill>
                <a:srgbClr val="FFFF00"/>
              </a:solidFill>
              <a:latin typeface="Cambria"/>
              <a:cs typeface="Cambria"/>
            </a:endParaRPr>
          </a:p>
        </p:txBody>
      </p:sp>
      <p:sp>
        <p:nvSpPr>
          <p:cNvPr id="19" name="TextBox 18"/>
          <p:cNvSpPr txBox="1"/>
          <p:nvPr/>
        </p:nvSpPr>
        <p:spPr>
          <a:xfrm>
            <a:off x="501344" y="5225894"/>
            <a:ext cx="8244363" cy="830997"/>
          </a:xfrm>
          <a:prstGeom prst="rect">
            <a:avLst/>
          </a:prstGeom>
          <a:noFill/>
        </p:spPr>
        <p:txBody>
          <a:bodyPr wrap="square" rtlCol="0">
            <a:spAutoFit/>
          </a:bodyPr>
          <a:lstStyle/>
          <a:p>
            <a:pPr algn="just"/>
            <a:r>
              <a:rPr lang="en-US" sz="2400" b="1" dirty="0" smtClean="0">
                <a:solidFill>
                  <a:srgbClr val="FFFF00"/>
                </a:solidFill>
                <a:latin typeface="Cambria"/>
                <a:cs typeface="Cambria"/>
              </a:rPr>
              <a:t>HEBREWS 10:4 ~ </a:t>
            </a:r>
            <a:r>
              <a:rPr lang="en-US" sz="2400" b="1" i="1" dirty="0" smtClean="0">
                <a:solidFill>
                  <a:srgbClr val="FFFF00"/>
                </a:solidFill>
                <a:latin typeface="Cambria"/>
                <a:cs typeface="Cambria"/>
              </a:rPr>
              <a:t>For it is not possible that the blood of bulls and goats could take away sins.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9"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24" name="Rounded Rectangle 23"/>
          <p:cNvSpPr/>
          <p:nvPr/>
        </p:nvSpPr>
        <p:spPr>
          <a:xfrm>
            <a:off x="582215" y="1828435"/>
            <a:ext cx="8318200" cy="2058358"/>
          </a:xfrm>
          <a:prstGeom prst="round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1"/>
          <p:cNvGrpSpPr/>
          <p:nvPr/>
        </p:nvGrpSpPr>
        <p:grpSpPr>
          <a:xfrm>
            <a:off x="1361378" y="1981716"/>
            <a:ext cx="6666287" cy="1747051"/>
            <a:chOff x="438719" y="1405553"/>
            <a:chExt cx="8164945" cy="2739266"/>
          </a:xfrm>
        </p:grpSpPr>
        <p:grpSp>
          <p:nvGrpSpPr>
            <p:cNvPr id="16" name="Group 11"/>
            <p:cNvGrpSpPr/>
            <p:nvPr/>
          </p:nvGrpSpPr>
          <p:grpSpPr>
            <a:xfrm>
              <a:off x="438719" y="1405553"/>
              <a:ext cx="8164945" cy="2739266"/>
              <a:chOff x="438719" y="1405553"/>
              <a:chExt cx="8164945" cy="2739266"/>
            </a:xfrm>
          </p:grpSpPr>
          <p:pic>
            <p:nvPicPr>
              <p:cNvPr id="21" name="Picture 20" descr="Screen Shot 2020-11-04 at 1.35.50 PM.png"/>
              <p:cNvPicPr>
                <a:picLocks noChangeAspect="1"/>
              </p:cNvPicPr>
              <p:nvPr/>
            </p:nvPicPr>
            <p:blipFill>
              <a:blip r:embed="rId2"/>
              <a:stretch>
                <a:fillRect/>
              </a:stretch>
            </p:blipFill>
            <p:spPr>
              <a:xfrm>
                <a:off x="3553053" y="1405553"/>
                <a:ext cx="1946321" cy="2739266"/>
              </a:xfrm>
              <a:prstGeom prst="rect">
                <a:avLst/>
              </a:prstGeom>
            </p:spPr>
          </p:pic>
          <p:sp>
            <p:nvSpPr>
              <p:cNvPr id="22" name="Rectangle 21"/>
              <p:cNvSpPr/>
              <p:nvPr/>
            </p:nvSpPr>
            <p:spPr>
              <a:xfrm>
                <a:off x="438719" y="2874818"/>
                <a:ext cx="3821545" cy="1085257"/>
              </a:xfrm>
              <a:prstGeom prst="rect">
                <a:avLst/>
              </a:prstGeom>
              <a:solidFill>
                <a:srgbClr val="0000FF"/>
              </a:solidFill>
              <a:ln>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latin typeface="华文楷体"/>
                    <a:cs typeface="华文楷体"/>
                  </a:rPr>
                  <a:t>OLD TESTAMENT</a:t>
                </a:r>
                <a:endParaRPr lang="en-US" sz="2400" b="1" dirty="0">
                  <a:latin typeface="华文楷体"/>
                  <a:cs typeface="华文楷体"/>
                </a:endParaRPr>
              </a:p>
            </p:txBody>
          </p:sp>
          <p:sp>
            <p:nvSpPr>
              <p:cNvPr id="23" name="Rectangle 22"/>
              <p:cNvSpPr/>
              <p:nvPr/>
            </p:nvSpPr>
            <p:spPr>
              <a:xfrm>
                <a:off x="4782119" y="2874818"/>
                <a:ext cx="3821545" cy="1085257"/>
              </a:xfrm>
              <a:prstGeom prst="rect">
                <a:avLst/>
              </a:prstGeom>
              <a:solidFill>
                <a:srgbClr val="800000"/>
              </a:solid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2400" b="1" dirty="0" smtClean="0">
                    <a:latin typeface="华文楷体"/>
                    <a:cs typeface="华文楷体"/>
                  </a:rPr>
                  <a:t>NEW TESTAMENT</a:t>
                </a:r>
                <a:endParaRPr lang="en-US" sz="2400" b="1" dirty="0" smtClean="0">
                  <a:latin typeface="华文楷体"/>
                  <a:cs typeface="华文楷体"/>
                </a:endParaRPr>
              </a:p>
            </p:txBody>
          </p:sp>
        </p:grpSp>
        <p:sp>
          <p:nvSpPr>
            <p:cNvPr id="17" name="Bent Arrow 16"/>
            <p:cNvSpPr/>
            <p:nvPr/>
          </p:nvSpPr>
          <p:spPr>
            <a:xfrm>
              <a:off x="2251364" y="2262908"/>
              <a:ext cx="912091" cy="611910"/>
            </a:xfrm>
            <a:prstGeom prst="bentArrow">
              <a:avLst>
                <a:gd name="adj1" fmla="val 25000"/>
                <a:gd name="adj2" fmla="val 25000"/>
                <a:gd name="adj3" fmla="val 25000"/>
                <a:gd name="adj4" fmla="val 39953"/>
              </a:avLst>
            </a:prstGeom>
            <a:solidFill>
              <a:srgbClr val="0000FF"/>
            </a:solidFill>
            <a:ln>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8" name="Bent Arrow 17"/>
            <p:cNvSpPr/>
            <p:nvPr/>
          </p:nvSpPr>
          <p:spPr>
            <a:xfrm flipH="1">
              <a:off x="5855855" y="2262908"/>
              <a:ext cx="990600" cy="611910"/>
            </a:xfrm>
            <a:prstGeom prst="bentArrow">
              <a:avLst>
                <a:gd name="adj1" fmla="val 25000"/>
                <a:gd name="adj2" fmla="val 25000"/>
                <a:gd name="adj3" fmla="val 25000"/>
                <a:gd name="adj4" fmla="val 39953"/>
              </a:avLst>
            </a:prstGeom>
            <a:solidFill>
              <a:srgbClr val="800000"/>
            </a:solid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2000"/>
                                        <p:tgtEl>
                                          <p:spTgt spid="24"/>
                                        </p:tgtEl>
                                      </p:cBhvr>
                                    </p:animEffect>
                                  </p:childTnLst>
                                </p:cTn>
                              </p:par>
                            </p:childTnLst>
                          </p:cTn>
                        </p:par>
                        <p:par>
                          <p:cTn id="15" fill="hold">
                            <p:stCondLst>
                              <p:cond delay="2000"/>
                            </p:stCondLst>
                            <p:childTnLst>
                              <p:par>
                                <p:cTn id="16" presetID="10" presetClass="entr" presetSubtype="0" fill="hold" nodeType="afterEffect">
                                  <p:stCondLst>
                                    <p:cond delay="100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1569660"/>
          </a:xfrm>
          <a:prstGeom prst="rect">
            <a:avLst/>
          </a:prstGeom>
        </p:spPr>
        <p:txBody>
          <a:bodyPr wrap="square">
            <a:spAutoFit/>
          </a:bodyPr>
          <a:lstStyle/>
          <a:p>
            <a:pPr algn="just"/>
            <a:r>
              <a:rPr lang="en-US" sz="2400" b="1" dirty="0" smtClean="0">
                <a:solidFill>
                  <a:srgbClr val="CCFFCC"/>
                </a:solidFill>
                <a:latin typeface="Cambria"/>
                <a:cs typeface="Cambria"/>
              </a:rPr>
              <a:t>LUKE 24:26-27 ~ </a:t>
            </a:r>
            <a:r>
              <a:rPr lang="en-US" sz="2400" b="1" baseline="30000" dirty="0" smtClean="0">
                <a:solidFill>
                  <a:srgbClr val="CCFFCC"/>
                </a:solidFill>
                <a:latin typeface="Cambria"/>
                <a:cs typeface="Cambria"/>
              </a:rPr>
              <a:t>26</a:t>
            </a:r>
            <a:r>
              <a:rPr lang="en-US" sz="2400" b="1" i="1" dirty="0" smtClean="0">
                <a:solidFill>
                  <a:srgbClr val="CCFFCC"/>
                </a:solidFill>
                <a:latin typeface="Cambria"/>
                <a:cs typeface="Cambria"/>
              </a:rPr>
              <a:t>Ought not the Christ to have suffered these things and to enter into His glory?” </a:t>
            </a:r>
            <a:r>
              <a:rPr lang="en-US" sz="2400" b="1" baseline="30000" dirty="0" smtClean="0">
                <a:solidFill>
                  <a:srgbClr val="CCFFCC"/>
                </a:solidFill>
                <a:latin typeface="Cambria"/>
                <a:cs typeface="Cambria"/>
              </a:rPr>
              <a:t>27</a:t>
            </a:r>
            <a:r>
              <a:rPr lang="en-US" sz="2400" b="1" i="1" dirty="0" smtClean="0">
                <a:solidFill>
                  <a:srgbClr val="CCFFCC"/>
                </a:solidFill>
                <a:latin typeface="Cambria"/>
                <a:cs typeface="Cambria"/>
              </a:rPr>
              <a:t> And beginning at Moses and all the Prophets, He expounded to them in all the Scriptures the things concerning Himself.</a:t>
            </a:r>
            <a:endParaRPr lang="en-US" sz="2400" i="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1569660"/>
          </a:xfrm>
          <a:prstGeom prst="rect">
            <a:avLst/>
          </a:prstGeom>
        </p:spPr>
        <p:txBody>
          <a:bodyPr wrap="square">
            <a:spAutoFit/>
          </a:bodyPr>
          <a:lstStyle/>
          <a:p>
            <a:pPr algn="just"/>
            <a:r>
              <a:rPr lang="en-US" sz="2400" b="1" dirty="0" smtClean="0">
                <a:solidFill>
                  <a:srgbClr val="CCFFCC"/>
                </a:solidFill>
                <a:latin typeface="Cambria"/>
                <a:cs typeface="Cambria"/>
              </a:rPr>
              <a:t>LUKE 24:26-27 ~ </a:t>
            </a:r>
            <a:r>
              <a:rPr lang="en-US" sz="2400" b="1" baseline="30000" dirty="0" smtClean="0">
                <a:solidFill>
                  <a:srgbClr val="CCFFCC"/>
                </a:solidFill>
                <a:latin typeface="Cambria"/>
                <a:cs typeface="Cambria"/>
              </a:rPr>
              <a:t>26</a:t>
            </a:r>
            <a:r>
              <a:rPr lang="en-US" sz="2400" b="1" i="1" dirty="0" smtClean="0">
                <a:solidFill>
                  <a:srgbClr val="CCFFCC"/>
                </a:solidFill>
                <a:latin typeface="Cambria"/>
                <a:cs typeface="Cambria"/>
              </a:rPr>
              <a:t>Ought not the Christ to have suffered these things and to enter into His glory?” </a:t>
            </a:r>
            <a:r>
              <a:rPr lang="en-US" sz="2400" b="1" baseline="30000" dirty="0" smtClean="0">
                <a:solidFill>
                  <a:srgbClr val="CCFFCC"/>
                </a:solidFill>
                <a:latin typeface="Cambria"/>
                <a:cs typeface="Cambria"/>
              </a:rPr>
              <a:t>27</a:t>
            </a:r>
            <a:r>
              <a:rPr lang="en-US" sz="2400" b="1" i="1" dirty="0" smtClean="0">
                <a:solidFill>
                  <a:srgbClr val="CCFFCC"/>
                </a:solidFill>
                <a:latin typeface="Cambria"/>
                <a:cs typeface="Cambria"/>
              </a:rPr>
              <a:t> And </a:t>
            </a:r>
            <a:r>
              <a:rPr lang="en-US" sz="2400" b="1" i="1" dirty="0" smtClean="0">
                <a:solidFill>
                  <a:srgbClr val="FFFF00"/>
                </a:solidFill>
                <a:latin typeface="Cambria"/>
                <a:cs typeface="Cambria"/>
              </a:rPr>
              <a:t>beginning at Moses and all the Prophets, He expounded to them in all the Scriptures the things concerning Himself.</a:t>
            </a:r>
            <a:endParaRPr lang="en-US" sz="2400" i="1" dirty="0">
              <a:solidFill>
                <a:srgbClr val="FFFF00"/>
              </a:solidFill>
              <a:latin typeface="Cambria"/>
              <a:cs typeface="Cambria"/>
            </a:endParaRPr>
          </a:p>
        </p:txBody>
      </p:sp>
      <p:sp>
        <p:nvSpPr>
          <p:cNvPr id="6" name="Rectangle 5"/>
          <p:cNvSpPr/>
          <p:nvPr/>
        </p:nvSpPr>
        <p:spPr>
          <a:xfrm>
            <a:off x="534381" y="3247901"/>
            <a:ext cx="8344140" cy="2308324"/>
          </a:xfrm>
          <a:prstGeom prst="rect">
            <a:avLst/>
          </a:prstGeom>
        </p:spPr>
        <p:txBody>
          <a:bodyPr wrap="square">
            <a:spAutoFit/>
          </a:bodyPr>
          <a:lstStyle/>
          <a:p>
            <a:pPr algn="just"/>
            <a:r>
              <a:rPr lang="en-US" sz="2400" b="1" dirty="0" smtClean="0">
                <a:solidFill>
                  <a:srgbClr val="CCFFCC"/>
                </a:solidFill>
                <a:latin typeface="Cambria"/>
                <a:cs typeface="Cambria"/>
              </a:rPr>
              <a:t>LUKE 24:44-45 ~ </a:t>
            </a:r>
            <a:r>
              <a:rPr lang="en-US" sz="2400" b="1" baseline="30000" dirty="0" smtClean="0">
                <a:solidFill>
                  <a:srgbClr val="CCFFCC"/>
                </a:solidFill>
                <a:latin typeface="Cambria"/>
                <a:cs typeface="Cambria"/>
              </a:rPr>
              <a:t>44</a:t>
            </a:r>
            <a:r>
              <a:rPr lang="en-US" sz="2400" b="1" i="1" dirty="0" smtClean="0">
                <a:solidFill>
                  <a:srgbClr val="CCFFCC"/>
                </a:solidFill>
                <a:latin typeface="Cambria"/>
                <a:cs typeface="Cambria"/>
              </a:rPr>
              <a:t>Then He said to them, “These are the words which I spoke to you while I was still with you, that all things must be fulfilled which were written in the Law of Moses and the Prophets and the Psalms concerning Me.” </a:t>
            </a:r>
            <a:r>
              <a:rPr lang="en-US" sz="2400" b="1" baseline="30000" dirty="0" smtClean="0">
                <a:solidFill>
                  <a:srgbClr val="CCFFCC"/>
                </a:solidFill>
                <a:latin typeface="Cambria"/>
                <a:cs typeface="Cambria"/>
              </a:rPr>
              <a:t>45</a:t>
            </a:r>
            <a:r>
              <a:rPr lang="en-US" sz="2400" b="1" i="1" dirty="0" smtClean="0">
                <a:solidFill>
                  <a:srgbClr val="CCFFCC"/>
                </a:solidFill>
                <a:latin typeface="Cambria"/>
                <a:cs typeface="Cambria"/>
              </a:rPr>
              <a:t>And He opened their understanding, that they might comprehend the Scriptures.</a:t>
            </a:r>
            <a:endParaRPr lang="en-US" sz="2400" i="1" dirty="0" smtClean="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1569660"/>
          </a:xfrm>
          <a:prstGeom prst="rect">
            <a:avLst/>
          </a:prstGeom>
        </p:spPr>
        <p:txBody>
          <a:bodyPr wrap="square">
            <a:spAutoFit/>
          </a:bodyPr>
          <a:lstStyle/>
          <a:p>
            <a:pPr algn="just"/>
            <a:r>
              <a:rPr lang="en-US" sz="2400" b="1" dirty="0" smtClean="0">
                <a:solidFill>
                  <a:srgbClr val="CCFFCC"/>
                </a:solidFill>
                <a:latin typeface="Cambria"/>
                <a:cs typeface="Cambria"/>
              </a:rPr>
              <a:t>LUKE 24:26-27 ~ </a:t>
            </a:r>
            <a:r>
              <a:rPr lang="en-US" sz="2400" b="1" baseline="30000" dirty="0" smtClean="0">
                <a:solidFill>
                  <a:srgbClr val="CCFFCC"/>
                </a:solidFill>
                <a:latin typeface="Cambria"/>
                <a:cs typeface="Cambria"/>
              </a:rPr>
              <a:t>26</a:t>
            </a:r>
            <a:r>
              <a:rPr lang="en-US" sz="2400" b="1" i="1" dirty="0" smtClean="0">
                <a:solidFill>
                  <a:srgbClr val="CCFFCC"/>
                </a:solidFill>
                <a:latin typeface="Cambria"/>
                <a:cs typeface="Cambria"/>
              </a:rPr>
              <a:t>Ought not the Christ to have suffered these things and to enter into His glory?” </a:t>
            </a:r>
            <a:r>
              <a:rPr lang="en-US" sz="2400" b="1" baseline="30000" dirty="0" smtClean="0">
                <a:solidFill>
                  <a:srgbClr val="CCFFCC"/>
                </a:solidFill>
                <a:latin typeface="Cambria"/>
                <a:cs typeface="Cambria"/>
              </a:rPr>
              <a:t>27</a:t>
            </a:r>
            <a:r>
              <a:rPr lang="en-US" sz="2400" b="1" i="1" dirty="0" smtClean="0">
                <a:solidFill>
                  <a:srgbClr val="CCFFCC"/>
                </a:solidFill>
                <a:latin typeface="Cambria"/>
                <a:cs typeface="Cambria"/>
              </a:rPr>
              <a:t> And </a:t>
            </a:r>
            <a:r>
              <a:rPr lang="en-US" sz="2400" b="1" i="1" dirty="0" smtClean="0">
                <a:solidFill>
                  <a:srgbClr val="FFFF00"/>
                </a:solidFill>
                <a:latin typeface="Cambria"/>
                <a:cs typeface="Cambria"/>
              </a:rPr>
              <a:t>beginning at Moses and all the Prophets, He expounded to them in all the Scriptures the things concerning Himself.</a:t>
            </a:r>
            <a:endParaRPr lang="en-US" sz="2400" i="1" dirty="0">
              <a:solidFill>
                <a:srgbClr val="FFFF00"/>
              </a:solidFill>
              <a:latin typeface="Cambria"/>
              <a:cs typeface="Cambria"/>
            </a:endParaRPr>
          </a:p>
        </p:txBody>
      </p:sp>
      <p:sp>
        <p:nvSpPr>
          <p:cNvPr id="6" name="Rectangle 5"/>
          <p:cNvSpPr/>
          <p:nvPr/>
        </p:nvSpPr>
        <p:spPr>
          <a:xfrm>
            <a:off x="534381" y="3247901"/>
            <a:ext cx="8344140" cy="2308324"/>
          </a:xfrm>
          <a:prstGeom prst="rect">
            <a:avLst/>
          </a:prstGeom>
        </p:spPr>
        <p:txBody>
          <a:bodyPr wrap="square">
            <a:spAutoFit/>
          </a:bodyPr>
          <a:lstStyle/>
          <a:p>
            <a:pPr algn="just"/>
            <a:r>
              <a:rPr lang="en-US" sz="2400" b="1" dirty="0" smtClean="0">
                <a:solidFill>
                  <a:srgbClr val="CCFFCC"/>
                </a:solidFill>
                <a:latin typeface="Cambria"/>
                <a:cs typeface="Cambria"/>
              </a:rPr>
              <a:t>LUKE 24:44-45 ~ </a:t>
            </a:r>
            <a:r>
              <a:rPr lang="en-US" sz="2400" b="1" baseline="30000" dirty="0" smtClean="0">
                <a:solidFill>
                  <a:srgbClr val="CCFFCC"/>
                </a:solidFill>
                <a:latin typeface="Cambria"/>
                <a:cs typeface="Cambria"/>
              </a:rPr>
              <a:t>44</a:t>
            </a:r>
            <a:r>
              <a:rPr lang="en-US" sz="2400" b="1" i="1" dirty="0" smtClean="0">
                <a:solidFill>
                  <a:srgbClr val="CCFFCC"/>
                </a:solidFill>
                <a:latin typeface="Cambria"/>
                <a:cs typeface="Cambria"/>
              </a:rPr>
              <a:t>Then He said to them, “These are the words which I spoke to you while I was still with you, that </a:t>
            </a:r>
            <a:r>
              <a:rPr lang="en-US" sz="2400" b="1" i="1" dirty="0" smtClean="0">
                <a:solidFill>
                  <a:srgbClr val="FFFF00"/>
                </a:solidFill>
                <a:latin typeface="Cambria"/>
                <a:cs typeface="Cambria"/>
              </a:rPr>
              <a:t>all things must be fulfilled which were written in the Law of Moses and the Prophets and the Psalms concerning Me</a:t>
            </a:r>
            <a:r>
              <a:rPr lang="en-US" sz="2400" b="1" i="1" dirty="0" smtClean="0">
                <a:solidFill>
                  <a:srgbClr val="CCFFCC"/>
                </a:solidFill>
                <a:latin typeface="Cambria"/>
                <a:cs typeface="Cambria"/>
              </a:rPr>
              <a:t>.” </a:t>
            </a:r>
            <a:r>
              <a:rPr lang="en-US" sz="2400" b="1" baseline="30000" dirty="0" smtClean="0">
                <a:solidFill>
                  <a:srgbClr val="CCFFCC"/>
                </a:solidFill>
                <a:latin typeface="Cambria"/>
                <a:cs typeface="Cambria"/>
              </a:rPr>
              <a:t>45</a:t>
            </a:r>
            <a:r>
              <a:rPr lang="en-US" sz="2400" b="1" i="1" dirty="0" smtClean="0">
                <a:solidFill>
                  <a:srgbClr val="CCFFCC"/>
                </a:solidFill>
                <a:latin typeface="Cambria"/>
                <a:cs typeface="Cambria"/>
              </a:rPr>
              <a:t>And He opened their understanding, that they might comprehend the Scriptures.</a:t>
            </a:r>
            <a:endParaRPr lang="en-US" sz="2400" i="1" dirty="0" smtClean="0">
              <a:solidFill>
                <a:srgbClr val="CCFFCC"/>
              </a:solidFill>
              <a:latin typeface="Cambria"/>
              <a:cs typeface="Cambri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5262980"/>
          </a:xfrm>
          <a:prstGeom prst="rect">
            <a:avLst/>
          </a:prstGeom>
        </p:spPr>
        <p:txBody>
          <a:bodyPr wrap="square">
            <a:spAutoFit/>
          </a:bodyPr>
          <a:lstStyle/>
          <a:p>
            <a:pPr algn="ctr"/>
            <a:r>
              <a:rPr lang="en-US" sz="2100" b="1" u="sng" dirty="0" smtClean="0">
                <a:solidFill>
                  <a:srgbClr val="CCFFCC"/>
                </a:solidFill>
                <a:latin typeface="Cambria"/>
                <a:cs typeface="Cambria"/>
              </a:rPr>
              <a:t>LUKE 4:16-21</a:t>
            </a:r>
          </a:p>
          <a:p>
            <a:pPr algn="just"/>
            <a:r>
              <a:rPr lang="en-US" sz="2100" b="1" dirty="0" smtClean="0">
                <a:solidFill>
                  <a:srgbClr val="CCFFCC"/>
                </a:solidFill>
                <a:latin typeface="Cambria"/>
                <a:cs typeface="Cambria"/>
              </a:rPr>
              <a:t> </a:t>
            </a:r>
            <a:r>
              <a:rPr lang="en-US" sz="2100" b="1" baseline="30000" dirty="0" smtClean="0">
                <a:solidFill>
                  <a:srgbClr val="CCFFCC"/>
                </a:solidFill>
                <a:latin typeface="Cambria"/>
                <a:cs typeface="Cambria"/>
              </a:rPr>
              <a:t>17</a:t>
            </a:r>
            <a:r>
              <a:rPr lang="en-US" sz="2100" b="1" i="1" dirty="0" smtClean="0">
                <a:solidFill>
                  <a:srgbClr val="CCFFCC"/>
                </a:solidFill>
                <a:latin typeface="Cambria"/>
                <a:cs typeface="Cambria"/>
              </a:rPr>
              <a:t>And He was handed the book of the prophet Isaiah. And when He had opened the book, He found the place where it was written: </a:t>
            </a:r>
          </a:p>
          <a:p>
            <a:pPr algn="ctr"/>
            <a:r>
              <a:rPr lang="en-US" sz="2100" b="1" baseline="30000" dirty="0" smtClean="0">
                <a:solidFill>
                  <a:srgbClr val="CCFFCC"/>
                </a:solidFill>
                <a:latin typeface="Cambria"/>
                <a:cs typeface="Cambria"/>
              </a:rPr>
              <a:t>18</a:t>
            </a:r>
            <a:r>
              <a:rPr lang="en-US" sz="2100" b="1" i="1" dirty="0" smtClean="0">
                <a:solidFill>
                  <a:srgbClr val="CCFFCC"/>
                </a:solidFill>
                <a:latin typeface="Cambria"/>
                <a:cs typeface="Cambria"/>
              </a:rPr>
              <a:t>“The Spirit of the Lord is upon Me, </a:t>
            </a:r>
          </a:p>
          <a:p>
            <a:pPr algn="ctr"/>
            <a:r>
              <a:rPr lang="en-US" sz="2100" b="1" i="1" dirty="0" smtClean="0">
                <a:solidFill>
                  <a:srgbClr val="CCFFCC"/>
                </a:solidFill>
                <a:latin typeface="Cambria"/>
                <a:cs typeface="Cambria"/>
              </a:rPr>
              <a:t>Because He has anointed Me </a:t>
            </a:r>
          </a:p>
          <a:p>
            <a:pPr algn="ctr"/>
            <a:r>
              <a:rPr lang="en-US" sz="2100" b="1" i="1" dirty="0" smtClean="0">
                <a:solidFill>
                  <a:srgbClr val="CCFFCC"/>
                </a:solidFill>
                <a:latin typeface="Cambria"/>
                <a:cs typeface="Cambria"/>
              </a:rPr>
              <a:t>To preach the gospel to the poor;</a:t>
            </a:r>
          </a:p>
          <a:p>
            <a:pPr algn="ctr"/>
            <a:r>
              <a:rPr lang="en-US" sz="2100" b="1" i="1" dirty="0" smtClean="0">
                <a:solidFill>
                  <a:srgbClr val="CCFFCC"/>
                </a:solidFill>
                <a:latin typeface="Cambria"/>
                <a:cs typeface="Cambria"/>
              </a:rPr>
              <a:t>He has sent Me to heal the brokenhearted,</a:t>
            </a:r>
          </a:p>
          <a:p>
            <a:pPr algn="ctr"/>
            <a:r>
              <a:rPr lang="en-US" sz="2100" b="1" i="1" dirty="0" smtClean="0">
                <a:solidFill>
                  <a:srgbClr val="CCFFCC"/>
                </a:solidFill>
                <a:latin typeface="Cambria"/>
                <a:cs typeface="Cambria"/>
              </a:rPr>
              <a:t>To proclaim liberty to the captives</a:t>
            </a:r>
          </a:p>
          <a:p>
            <a:pPr algn="ctr"/>
            <a:r>
              <a:rPr lang="en-US" sz="2100" b="1" i="1" dirty="0" smtClean="0">
                <a:solidFill>
                  <a:srgbClr val="CCFFCC"/>
                </a:solidFill>
                <a:latin typeface="Cambria"/>
                <a:cs typeface="Cambria"/>
              </a:rPr>
              <a:t>And recovery of sight to the blind,</a:t>
            </a:r>
          </a:p>
          <a:p>
            <a:pPr algn="ctr"/>
            <a:r>
              <a:rPr lang="en-US" sz="2100" b="1" i="1" dirty="0" smtClean="0">
                <a:solidFill>
                  <a:srgbClr val="CCFFCC"/>
                </a:solidFill>
                <a:latin typeface="Cambria"/>
                <a:cs typeface="Cambria"/>
              </a:rPr>
              <a:t>To set at liberty those who are oppressed;</a:t>
            </a:r>
          </a:p>
          <a:p>
            <a:pPr algn="ctr"/>
            <a:r>
              <a:rPr lang="en-US" sz="2100" b="1" baseline="30000" dirty="0" smtClean="0">
                <a:solidFill>
                  <a:srgbClr val="CCFFCC"/>
                </a:solidFill>
                <a:latin typeface="Cambria"/>
                <a:cs typeface="Cambria"/>
              </a:rPr>
              <a:t>19</a:t>
            </a:r>
            <a:r>
              <a:rPr lang="en-US" sz="2100" b="1" i="1" dirty="0" smtClean="0">
                <a:solidFill>
                  <a:srgbClr val="CCFFCC"/>
                </a:solidFill>
                <a:latin typeface="Cambria"/>
                <a:cs typeface="Cambria"/>
              </a:rPr>
              <a:t>To proclaim the acceptable year of the Lord.”</a:t>
            </a:r>
          </a:p>
          <a:p>
            <a:pPr algn="just"/>
            <a:endParaRPr lang="en-US" sz="2100" b="1" i="1" dirty="0" smtClean="0">
              <a:solidFill>
                <a:srgbClr val="CCFFCC"/>
              </a:solidFill>
              <a:latin typeface="Cambria"/>
              <a:cs typeface="Cambria"/>
            </a:endParaRPr>
          </a:p>
          <a:p>
            <a:pPr algn="just"/>
            <a:r>
              <a:rPr lang="en-US" sz="2100" b="1" baseline="30000" dirty="0" smtClean="0">
                <a:solidFill>
                  <a:srgbClr val="CCFFCC"/>
                </a:solidFill>
                <a:latin typeface="Cambria"/>
                <a:cs typeface="Cambria"/>
              </a:rPr>
              <a:t>20</a:t>
            </a:r>
            <a:r>
              <a:rPr lang="en-US" sz="2100" b="1" i="1" dirty="0" smtClean="0">
                <a:solidFill>
                  <a:srgbClr val="CCFFCC"/>
                </a:solidFill>
                <a:latin typeface="Cambria"/>
                <a:cs typeface="Cambria"/>
              </a:rPr>
              <a:t> Then He closed the book, and gave it back to the attendant and sat down. And the eyes of all who were in the synagogue were fixed on Him. </a:t>
            </a:r>
            <a:r>
              <a:rPr lang="en-US" sz="2100" b="1" baseline="30000" dirty="0" smtClean="0">
                <a:solidFill>
                  <a:srgbClr val="CCFFCC"/>
                </a:solidFill>
                <a:latin typeface="Cambria"/>
                <a:cs typeface="Cambria"/>
              </a:rPr>
              <a:t>21</a:t>
            </a:r>
            <a:r>
              <a:rPr lang="en-US" sz="2100" b="1" i="1" dirty="0" smtClean="0">
                <a:solidFill>
                  <a:srgbClr val="CCFFCC"/>
                </a:solidFill>
                <a:latin typeface="Cambria"/>
                <a:cs typeface="Cambria"/>
              </a:rPr>
              <a:t>And He began to say to them, “Today this Scripture is fulfilled in your hearing.”</a:t>
            </a:r>
            <a:endParaRPr lang="en-US" sz="2100" i="1" dirty="0" smtClean="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5262980"/>
          </a:xfrm>
          <a:prstGeom prst="rect">
            <a:avLst/>
          </a:prstGeom>
        </p:spPr>
        <p:txBody>
          <a:bodyPr wrap="square">
            <a:spAutoFit/>
          </a:bodyPr>
          <a:lstStyle/>
          <a:p>
            <a:pPr algn="ctr"/>
            <a:r>
              <a:rPr lang="en-US" sz="2100" b="1" u="sng" dirty="0" smtClean="0">
                <a:solidFill>
                  <a:srgbClr val="CCFFCC"/>
                </a:solidFill>
                <a:latin typeface="Cambria"/>
                <a:cs typeface="Cambria"/>
              </a:rPr>
              <a:t>LUKE 4:16-21</a:t>
            </a:r>
          </a:p>
          <a:p>
            <a:pPr algn="just"/>
            <a:r>
              <a:rPr lang="en-US" sz="2100" b="1" dirty="0" smtClean="0">
                <a:solidFill>
                  <a:srgbClr val="CCFFCC"/>
                </a:solidFill>
                <a:latin typeface="Cambria"/>
                <a:cs typeface="Cambria"/>
              </a:rPr>
              <a:t> </a:t>
            </a:r>
            <a:r>
              <a:rPr lang="en-US" sz="2100" b="1" baseline="30000" dirty="0" smtClean="0">
                <a:solidFill>
                  <a:srgbClr val="CCFFCC"/>
                </a:solidFill>
                <a:latin typeface="Cambria"/>
                <a:cs typeface="Cambria"/>
              </a:rPr>
              <a:t>17</a:t>
            </a:r>
            <a:r>
              <a:rPr lang="en-US" sz="2100" b="1" i="1" dirty="0" smtClean="0">
                <a:solidFill>
                  <a:srgbClr val="CCFFCC"/>
                </a:solidFill>
                <a:latin typeface="Cambria"/>
                <a:cs typeface="Cambria"/>
              </a:rPr>
              <a:t>And He was handed </a:t>
            </a:r>
            <a:r>
              <a:rPr lang="en-US" sz="2100" b="1" i="1" dirty="0" smtClean="0">
                <a:solidFill>
                  <a:srgbClr val="FFFF00"/>
                </a:solidFill>
                <a:latin typeface="Cambria"/>
                <a:cs typeface="Cambria"/>
              </a:rPr>
              <a:t>the book of the prophet Isaiah</a:t>
            </a:r>
            <a:r>
              <a:rPr lang="en-US" sz="2100" b="1" i="1" dirty="0" smtClean="0">
                <a:solidFill>
                  <a:srgbClr val="CCFFCC"/>
                </a:solidFill>
                <a:latin typeface="Cambria"/>
                <a:cs typeface="Cambria"/>
              </a:rPr>
              <a:t>. And when He had opened the book, He found the place where it was written: </a:t>
            </a:r>
          </a:p>
          <a:p>
            <a:pPr algn="ctr"/>
            <a:r>
              <a:rPr lang="en-US" sz="2100" b="1" baseline="30000" dirty="0" smtClean="0">
                <a:solidFill>
                  <a:srgbClr val="CCFFCC"/>
                </a:solidFill>
                <a:latin typeface="Cambria"/>
                <a:cs typeface="Cambria"/>
              </a:rPr>
              <a:t>18</a:t>
            </a:r>
            <a:r>
              <a:rPr lang="en-US" sz="2100" b="1" i="1" dirty="0" smtClean="0">
                <a:solidFill>
                  <a:srgbClr val="CCFFCC"/>
                </a:solidFill>
                <a:latin typeface="Cambria"/>
                <a:cs typeface="Cambria"/>
              </a:rPr>
              <a:t>“The Spirit of the Lord is upon Me, </a:t>
            </a:r>
          </a:p>
          <a:p>
            <a:pPr algn="ctr"/>
            <a:r>
              <a:rPr lang="en-US" sz="2100" b="1" i="1" dirty="0" smtClean="0">
                <a:solidFill>
                  <a:srgbClr val="CCFFCC"/>
                </a:solidFill>
                <a:latin typeface="Cambria"/>
                <a:cs typeface="Cambria"/>
              </a:rPr>
              <a:t>Because He has anointed Me </a:t>
            </a:r>
          </a:p>
          <a:p>
            <a:pPr algn="ctr"/>
            <a:r>
              <a:rPr lang="en-US" sz="2100" b="1" i="1" dirty="0" smtClean="0">
                <a:solidFill>
                  <a:srgbClr val="CCFFCC"/>
                </a:solidFill>
                <a:latin typeface="Cambria"/>
                <a:cs typeface="Cambria"/>
              </a:rPr>
              <a:t>To preach the gospel to the poor;</a:t>
            </a:r>
          </a:p>
          <a:p>
            <a:pPr algn="ctr"/>
            <a:r>
              <a:rPr lang="en-US" sz="2100" b="1" i="1" dirty="0" smtClean="0">
                <a:solidFill>
                  <a:srgbClr val="CCFFCC"/>
                </a:solidFill>
                <a:latin typeface="Cambria"/>
                <a:cs typeface="Cambria"/>
              </a:rPr>
              <a:t>He has sent Me to heal the brokenhearted,</a:t>
            </a:r>
          </a:p>
          <a:p>
            <a:pPr algn="ctr"/>
            <a:r>
              <a:rPr lang="en-US" sz="2100" b="1" i="1" dirty="0" smtClean="0">
                <a:solidFill>
                  <a:srgbClr val="CCFFCC"/>
                </a:solidFill>
                <a:latin typeface="Cambria"/>
                <a:cs typeface="Cambria"/>
              </a:rPr>
              <a:t>To proclaim liberty to the captives</a:t>
            </a:r>
          </a:p>
          <a:p>
            <a:pPr algn="ctr"/>
            <a:r>
              <a:rPr lang="en-US" sz="2100" b="1" i="1" dirty="0" smtClean="0">
                <a:solidFill>
                  <a:srgbClr val="CCFFCC"/>
                </a:solidFill>
                <a:latin typeface="Cambria"/>
                <a:cs typeface="Cambria"/>
              </a:rPr>
              <a:t>And recovery of sight to the blind,</a:t>
            </a:r>
          </a:p>
          <a:p>
            <a:pPr algn="ctr"/>
            <a:r>
              <a:rPr lang="en-US" sz="2100" b="1" i="1" dirty="0" smtClean="0">
                <a:solidFill>
                  <a:srgbClr val="CCFFCC"/>
                </a:solidFill>
                <a:latin typeface="Cambria"/>
                <a:cs typeface="Cambria"/>
              </a:rPr>
              <a:t>To set at liberty those who are oppressed;</a:t>
            </a:r>
          </a:p>
          <a:p>
            <a:pPr algn="ctr"/>
            <a:r>
              <a:rPr lang="en-US" sz="2100" b="1" baseline="30000" dirty="0" smtClean="0">
                <a:solidFill>
                  <a:srgbClr val="CCFFCC"/>
                </a:solidFill>
                <a:latin typeface="Cambria"/>
                <a:cs typeface="Cambria"/>
              </a:rPr>
              <a:t>19</a:t>
            </a:r>
            <a:r>
              <a:rPr lang="en-US" sz="2100" b="1" i="1" dirty="0" smtClean="0">
                <a:solidFill>
                  <a:srgbClr val="CCFFCC"/>
                </a:solidFill>
                <a:latin typeface="Cambria"/>
                <a:cs typeface="Cambria"/>
              </a:rPr>
              <a:t>To proclaim the acceptable year of the Lord.”</a:t>
            </a:r>
          </a:p>
          <a:p>
            <a:pPr algn="just"/>
            <a:endParaRPr lang="en-US" sz="2100" b="1" i="1" dirty="0" smtClean="0">
              <a:solidFill>
                <a:srgbClr val="CCFFCC"/>
              </a:solidFill>
              <a:latin typeface="Cambria"/>
              <a:cs typeface="Cambria"/>
            </a:endParaRPr>
          </a:p>
          <a:p>
            <a:pPr algn="just"/>
            <a:r>
              <a:rPr lang="en-US" sz="2100" b="1" baseline="30000" dirty="0" smtClean="0">
                <a:solidFill>
                  <a:srgbClr val="CCFFCC"/>
                </a:solidFill>
                <a:latin typeface="Cambria"/>
                <a:cs typeface="Cambria"/>
              </a:rPr>
              <a:t>20</a:t>
            </a:r>
            <a:r>
              <a:rPr lang="en-US" sz="2100" b="1" i="1" dirty="0" smtClean="0">
                <a:solidFill>
                  <a:srgbClr val="CCFFCC"/>
                </a:solidFill>
                <a:latin typeface="Cambria"/>
                <a:cs typeface="Cambria"/>
              </a:rPr>
              <a:t> Then He closed the book, and gave it back to the attendant and sat down. And the eyes of all who were in the synagogue were fixed on Him. </a:t>
            </a:r>
            <a:r>
              <a:rPr lang="en-US" sz="2100" b="1" baseline="30000" dirty="0" smtClean="0">
                <a:solidFill>
                  <a:srgbClr val="CCFFCC"/>
                </a:solidFill>
                <a:latin typeface="Cambria"/>
                <a:cs typeface="Cambria"/>
              </a:rPr>
              <a:t>21</a:t>
            </a:r>
            <a:r>
              <a:rPr lang="en-US" sz="2100" b="1" i="1" dirty="0" smtClean="0">
                <a:solidFill>
                  <a:srgbClr val="CCFFCC"/>
                </a:solidFill>
                <a:latin typeface="Cambria"/>
                <a:cs typeface="Cambria"/>
              </a:rPr>
              <a:t>And He began to say to them, “Today </a:t>
            </a:r>
            <a:r>
              <a:rPr lang="en-US" sz="2100" b="1" i="1" dirty="0" smtClean="0">
                <a:solidFill>
                  <a:srgbClr val="FFFF00"/>
                </a:solidFill>
                <a:latin typeface="Cambria"/>
                <a:cs typeface="Cambria"/>
              </a:rPr>
              <a:t>this Scripture is fulfilled in your hearing</a:t>
            </a:r>
            <a:r>
              <a:rPr lang="en-US" sz="2100" b="1" i="1" dirty="0" smtClean="0">
                <a:solidFill>
                  <a:srgbClr val="CCFFCC"/>
                </a:solidFill>
                <a:latin typeface="Cambria"/>
                <a:cs typeface="Cambria"/>
              </a:rPr>
              <a:t>.”</a:t>
            </a:r>
            <a:endParaRPr lang="en-US" sz="2100" i="1" dirty="0" smtClean="0">
              <a:solidFill>
                <a:srgbClr val="CCFFCC"/>
              </a:solidFill>
              <a:latin typeface="Cambria"/>
              <a:cs typeface="Cambri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3416320"/>
          </a:xfrm>
          <a:prstGeom prst="rect">
            <a:avLst/>
          </a:prstGeom>
        </p:spPr>
        <p:txBody>
          <a:bodyPr wrap="square">
            <a:spAutoFit/>
          </a:bodyPr>
          <a:lstStyle/>
          <a:p>
            <a:pPr algn="ctr"/>
            <a:r>
              <a:rPr lang="en-US" sz="2400" b="1" u="sng" dirty="0" smtClean="0">
                <a:solidFill>
                  <a:srgbClr val="CCFFCC"/>
                </a:solidFill>
                <a:latin typeface="Cambria"/>
                <a:cs typeface="Cambria"/>
              </a:rPr>
              <a:t>JOHN 5:39, 45-47</a:t>
            </a:r>
          </a:p>
          <a:p>
            <a:pPr algn="ctr"/>
            <a:r>
              <a:rPr lang="en-US" sz="2400" b="1" i="1" baseline="30000" dirty="0" smtClean="0">
                <a:solidFill>
                  <a:srgbClr val="CCFFCC"/>
                </a:solidFill>
                <a:latin typeface="Cambria"/>
                <a:cs typeface="Cambria"/>
              </a:rPr>
              <a:t>39</a:t>
            </a:r>
            <a:r>
              <a:rPr lang="en-US" sz="2400" b="1" i="1" dirty="0" smtClean="0">
                <a:solidFill>
                  <a:srgbClr val="CCFFCC"/>
                </a:solidFill>
                <a:latin typeface="Cambria"/>
                <a:cs typeface="Cambria"/>
              </a:rPr>
              <a:t>You search the Scriptures, for in them you think you have eternal life; and these are they which testify of Me.</a:t>
            </a:r>
          </a:p>
          <a:p>
            <a:pPr algn="ctr"/>
            <a:endParaRPr lang="en-US" sz="2400" b="1" i="1" dirty="0" smtClean="0">
              <a:solidFill>
                <a:srgbClr val="CCFFCC"/>
              </a:solidFill>
              <a:latin typeface="Cambria"/>
              <a:cs typeface="Cambria"/>
            </a:endParaRPr>
          </a:p>
          <a:p>
            <a:pPr algn="ctr"/>
            <a:r>
              <a:rPr lang="en-US" sz="2400" b="1" i="1" baseline="30000" dirty="0" smtClean="0">
                <a:solidFill>
                  <a:srgbClr val="CCFFCC"/>
                </a:solidFill>
                <a:latin typeface="Cambria"/>
                <a:cs typeface="Cambria"/>
              </a:rPr>
              <a:t>45</a:t>
            </a:r>
            <a:r>
              <a:rPr lang="en-US" sz="2400" b="1" i="1" dirty="0" smtClean="0">
                <a:solidFill>
                  <a:srgbClr val="CCFFCC"/>
                </a:solidFill>
                <a:latin typeface="Cambria"/>
                <a:cs typeface="Cambria"/>
              </a:rPr>
              <a:t>Do not think that I shall accuse you to the Father; there is one who accuses you—Moses, in whom you trust. </a:t>
            </a:r>
            <a:r>
              <a:rPr lang="en-US" sz="2400" b="1" i="1" baseline="30000" dirty="0" smtClean="0">
                <a:solidFill>
                  <a:srgbClr val="CCFFCC"/>
                </a:solidFill>
                <a:latin typeface="Cambria"/>
                <a:cs typeface="Cambria"/>
              </a:rPr>
              <a:t>46</a:t>
            </a:r>
            <a:r>
              <a:rPr lang="en-US" sz="2400" b="1" i="1" dirty="0" smtClean="0">
                <a:solidFill>
                  <a:srgbClr val="CCFFCC"/>
                </a:solidFill>
                <a:latin typeface="Cambria"/>
                <a:cs typeface="Cambria"/>
              </a:rPr>
              <a:t> For if you believed Moses, you would believe Me; for he wrote about Me. </a:t>
            </a:r>
            <a:r>
              <a:rPr lang="en-US" sz="2400" b="1" i="1" baseline="30000" dirty="0" smtClean="0">
                <a:solidFill>
                  <a:srgbClr val="CCFFCC"/>
                </a:solidFill>
                <a:latin typeface="Cambria"/>
                <a:cs typeface="Cambria"/>
              </a:rPr>
              <a:t>47</a:t>
            </a:r>
            <a:r>
              <a:rPr lang="en-US" sz="2400" b="1" i="1" dirty="0" smtClean="0">
                <a:solidFill>
                  <a:srgbClr val="CCFFCC"/>
                </a:solidFill>
                <a:latin typeface="Cambria"/>
                <a:cs typeface="Cambria"/>
              </a:rPr>
              <a:t> But if you do not believe his writings, how will you believe My words?”</a:t>
            </a:r>
          </a:p>
        </p:txBody>
      </p:sp>
      <p:sp>
        <p:nvSpPr>
          <p:cNvPr id="8" name="Rectangle 7"/>
          <p:cNvSpPr/>
          <p:nvPr/>
        </p:nvSpPr>
        <p:spPr>
          <a:xfrm>
            <a:off x="2286000" y="1166842"/>
            <a:ext cx="4572000" cy="461665"/>
          </a:xfrm>
          <a:prstGeom prst="rect">
            <a:avLst/>
          </a:prstGeom>
        </p:spPr>
        <p:txBody>
          <a:bodyPr>
            <a:spAutoFit/>
          </a:bodyPr>
          <a:lstStyle/>
          <a:p>
            <a:pPr algn="just"/>
            <a:endParaRPr lang="en-US" sz="2400" i="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3416320"/>
          </a:xfrm>
          <a:prstGeom prst="rect">
            <a:avLst/>
          </a:prstGeom>
        </p:spPr>
        <p:txBody>
          <a:bodyPr wrap="square">
            <a:spAutoFit/>
          </a:bodyPr>
          <a:lstStyle/>
          <a:p>
            <a:pPr algn="ctr"/>
            <a:r>
              <a:rPr lang="en-US" sz="2400" b="1" u="sng" dirty="0" smtClean="0">
                <a:solidFill>
                  <a:srgbClr val="CCFFCC"/>
                </a:solidFill>
                <a:latin typeface="Cambria"/>
                <a:cs typeface="Cambria"/>
              </a:rPr>
              <a:t>JOHN 5:39, 45-47</a:t>
            </a:r>
          </a:p>
          <a:p>
            <a:pPr algn="ctr"/>
            <a:r>
              <a:rPr lang="en-US" sz="2400" b="1" i="1" baseline="30000" dirty="0" smtClean="0">
                <a:solidFill>
                  <a:srgbClr val="CCFFCC"/>
                </a:solidFill>
                <a:latin typeface="Cambria"/>
                <a:cs typeface="Cambria"/>
              </a:rPr>
              <a:t>39</a:t>
            </a:r>
            <a:r>
              <a:rPr lang="en-US" sz="2400" b="1" i="1" dirty="0" smtClean="0">
                <a:solidFill>
                  <a:srgbClr val="CCFFCC"/>
                </a:solidFill>
                <a:latin typeface="Cambria"/>
                <a:cs typeface="Cambria"/>
              </a:rPr>
              <a:t>You search </a:t>
            </a:r>
            <a:r>
              <a:rPr lang="en-US" sz="2400" b="1" i="1" dirty="0" smtClean="0">
                <a:solidFill>
                  <a:srgbClr val="FFFF00"/>
                </a:solidFill>
                <a:latin typeface="Cambria"/>
                <a:cs typeface="Cambria"/>
              </a:rPr>
              <a:t>the Scriptures</a:t>
            </a:r>
            <a:r>
              <a:rPr lang="en-US" sz="2400" b="1" i="1" dirty="0" smtClean="0">
                <a:solidFill>
                  <a:srgbClr val="CCFFCC"/>
                </a:solidFill>
                <a:latin typeface="Cambria"/>
                <a:cs typeface="Cambria"/>
              </a:rPr>
              <a:t>, for in them you think you have eternal life; and these are </a:t>
            </a:r>
            <a:r>
              <a:rPr lang="en-US" sz="2400" b="1" i="1" dirty="0" smtClean="0">
                <a:solidFill>
                  <a:srgbClr val="FFFF00"/>
                </a:solidFill>
                <a:latin typeface="Cambria"/>
                <a:cs typeface="Cambria"/>
              </a:rPr>
              <a:t>they which testify of Me</a:t>
            </a:r>
            <a:r>
              <a:rPr lang="en-US" sz="2400" b="1" i="1" dirty="0" smtClean="0">
                <a:solidFill>
                  <a:srgbClr val="CCFFCC"/>
                </a:solidFill>
                <a:latin typeface="Cambria"/>
                <a:cs typeface="Cambria"/>
              </a:rPr>
              <a:t>.</a:t>
            </a:r>
          </a:p>
          <a:p>
            <a:pPr algn="ctr"/>
            <a:endParaRPr lang="en-US" sz="2400" b="1" i="1" dirty="0" smtClean="0">
              <a:solidFill>
                <a:srgbClr val="CCFFCC"/>
              </a:solidFill>
              <a:latin typeface="Cambria"/>
              <a:cs typeface="Cambria"/>
            </a:endParaRPr>
          </a:p>
          <a:p>
            <a:pPr algn="ctr"/>
            <a:r>
              <a:rPr lang="en-US" sz="2400" b="1" i="1" baseline="30000" dirty="0" smtClean="0">
                <a:solidFill>
                  <a:srgbClr val="CCFFCC"/>
                </a:solidFill>
                <a:latin typeface="Cambria"/>
                <a:cs typeface="Cambria"/>
              </a:rPr>
              <a:t>45</a:t>
            </a:r>
            <a:r>
              <a:rPr lang="en-US" sz="2400" b="1" i="1" dirty="0" smtClean="0">
                <a:solidFill>
                  <a:srgbClr val="CCFFCC"/>
                </a:solidFill>
                <a:latin typeface="Cambria"/>
                <a:cs typeface="Cambria"/>
              </a:rPr>
              <a:t>Do not think that I shall accuse you to the Father; there is one who accuses you—Moses, in whom you trust. </a:t>
            </a:r>
            <a:r>
              <a:rPr lang="en-US" sz="2400" b="1" i="1" baseline="30000" dirty="0" smtClean="0">
                <a:solidFill>
                  <a:srgbClr val="CCFFCC"/>
                </a:solidFill>
                <a:latin typeface="Cambria"/>
                <a:cs typeface="Cambria"/>
              </a:rPr>
              <a:t>46</a:t>
            </a:r>
            <a:r>
              <a:rPr lang="en-US" sz="2400" b="1" i="1" dirty="0" smtClean="0">
                <a:solidFill>
                  <a:srgbClr val="CCFFCC"/>
                </a:solidFill>
                <a:latin typeface="Cambria"/>
                <a:cs typeface="Cambria"/>
              </a:rPr>
              <a:t> For if you believed Moses, you would believe Me; for he wrote about Me. </a:t>
            </a:r>
            <a:r>
              <a:rPr lang="en-US" sz="2400" b="1" i="1" baseline="30000" dirty="0" smtClean="0">
                <a:solidFill>
                  <a:srgbClr val="CCFFCC"/>
                </a:solidFill>
                <a:latin typeface="Cambria"/>
                <a:cs typeface="Cambria"/>
              </a:rPr>
              <a:t>47</a:t>
            </a:r>
            <a:r>
              <a:rPr lang="en-US" sz="2400" b="1" i="1" dirty="0" smtClean="0">
                <a:solidFill>
                  <a:srgbClr val="CCFFCC"/>
                </a:solidFill>
                <a:latin typeface="Cambria"/>
                <a:cs typeface="Cambria"/>
              </a:rPr>
              <a:t> But if you do not believe his writings, how will you believe My words?”</a:t>
            </a:r>
          </a:p>
        </p:txBody>
      </p:sp>
      <p:sp>
        <p:nvSpPr>
          <p:cNvPr id="8" name="Rectangle 7"/>
          <p:cNvSpPr/>
          <p:nvPr/>
        </p:nvSpPr>
        <p:spPr>
          <a:xfrm>
            <a:off x="2286000" y="1166842"/>
            <a:ext cx="4572000" cy="461665"/>
          </a:xfrm>
          <a:prstGeom prst="rect">
            <a:avLst/>
          </a:prstGeom>
        </p:spPr>
        <p:txBody>
          <a:bodyPr>
            <a:spAutoFit/>
          </a:bodyPr>
          <a:lstStyle/>
          <a:p>
            <a:pPr algn="just"/>
            <a:endParaRPr lang="en-US" sz="2400" i="1" dirty="0">
              <a:solidFill>
                <a:srgbClr val="CCFFCC"/>
              </a:solidFill>
              <a:latin typeface="Cambria"/>
              <a:cs typeface="Cambri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15" name="Rectangle 14"/>
          <p:cNvSpPr/>
          <p:nvPr/>
        </p:nvSpPr>
        <p:spPr>
          <a:xfrm>
            <a:off x="501346" y="2129686"/>
            <a:ext cx="8415131" cy="830997"/>
          </a:xfrm>
          <a:prstGeom prst="rect">
            <a:avLst/>
          </a:prstGeom>
        </p:spPr>
        <p:txBody>
          <a:bodyPr wrap="square">
            <a:spAutoFit/>
          </a:bodyPr>
          <a:lstStyle/>
          <a:p>
            <a:pPr algn="just"/>
            <a:r>
              <a:rPr lang="en-US" sz="2400" b="1" dirty="0" smtClean="0">
                <a:solidFill>
                  <a:srgbClr val="CCFFCC"/>
                </a:solidFill>
                <a:latin typeface="Cambria"/>
                <a:cs typeface="Cambria"/>
              </a:rPr>
              <a:t>2 TIMOTHY 3:16 (NKJV) ~ </a:t>
            </a:r>
            <a:r>
              <a:rPr lang="en-US" sz="2400" b="1" i="1" dirty="0" smtClean="0">
                <a:solidFill>
                  <a:srgbClr val="CCFFCC"/>
                </a:solidFill>
                <a:latin typeface="Cambria"/>
                <a:cs typeface="Cambria"/>
              </a:rPr>
              <a:t>All Scripture is </a:t>
            </a:r>
            <a:r>
              <a:rPr lang="en-US" sz="2400" b="1" i="1" dirty="0" smtClean="0">
                <a:solidFill>
                  <a:srgbClr val="FFFF00"/>
                </a:solidFill>
                <a:latin typeface="Cambria"/>
                <a:cs typeface="Cambria"/>
              </a:rPr>
              <a:t>given by inspiration of God</a:t>
            </a:r>
            <a:r>
              <a:rPr lang="en-US" sz="2400" b="1" i="1" dirty="0" smtClean="0">
                <a:solidFill>
                  <a:srgbClr val="CCFFCC"/>
                </a:solidFill>
                <a:latin typeface="Cambria"/>
                <a:cs typeface="Cambria"/>
              </a:rPr>
              <a:t>, and is profitable . . . </a:t>
            </a:r>
            <a:r>
              <a:rPr lang="en-US" i="1" dirty="0" smtClean="0"/>
              <a:t> </a:t>
            </a:r>
            <a:endParaRPr lang="en-US" dirty="0"/>
          </a:p>
        </p:txBody>
      </p:sp>
      <p:sp>
        <p:nvSpPr>
          <p:cNvPr id="16" name="Rectangle 15"/>
          <p:cNvSpPr/>
          <p:nvPr/>
        </p:nvSpPr>
        <p:spPr>
          <a:xfrm>
            <a:off x="501346" y="3113083"/>
            <a:ext cx="8415131" cy="830997"/>
          </a:xfrm>
          <a:prstGeom prst="rect">
            <a:avLst/>
          </a:prstGeom>
        </p:spPr>
        <p:txBody>
          <a:bodyPr wrap="square">
            <a:spAutoFit/>
          </a:bodyPr>
          <a:lstStyle/>
          <a:p>
            <a:pPr algn="just"/>
            <a:r>
              <a:rPr lang="en-US" sz="2400" b="1" dirty="0" smtClean="0">
                <a:solidFill>
                  <a:srgbClr val="CCFFCC"/>
                </a:solidFill>
                <a:latin typeface="Cambria"/>
                <a:cs typeface="Cambria"/>
              </a:rPr>
              <a:t>2 TIMOTHY 3:16 (NIV) ~ </a:t>
            </a:r>
            <a:r>
              <a:rPr lang="en-US" sz="2400" b="1" i="1" dirty="0" smtClean="0">
                <a:solidFill>
                  <a:srgbClr val="CCFFCC"/>
                </a:solidFill>
                <a:latin typeface="Cambria"/>
                <a:cs typeface="Cambria"/>
              </a:rPr>
              <a:t>All Scripture is </a:t>
            </a:r>
            <a:r>
              <a:rPr lang="en-US" sz="2400" b="1" i="1" dirty="0" smtClean="0">
                <a:solidFill>
                  <a:srgbClr val="FFFF00"/>
                </a:solidFill>
                <a:latin typeface="Cambria"/>
                <a:cs typeface="Cambria"/>
              </a:rPr>
              <a:t>God-breathed</a:t>
            </a:r>
            <a:r>
              <a:rPr lang="en-US" sz="2400" b="1" i="1" dirty="0" smtClean="0">
                <a:solidFill>
                  <a:srgbClr val="CCFFCC"/>
                </a:solidFill>
                <a:latin typeface="Cambria"/>
                <a:cs typeface="Cambria"/>
              </a:rPr>
              <a:t>, and is useful for . . . </a:t>
            </a:r>
            <a:r>
              <a:rPr lang="en-US" i="1" dirty="0" smtClean="0"/>
              <a:t> </a:t>
            </a:r>
            <a:endParaRPr lang="en-US" dirty="0"/>
          </a:p>
        </p:txBody>
      </p:sp>
      <p:sp>
        <p:nvSpPr>
          <p:cNvPr id="17" name="Rectangle 16"/>
          <p:cNvSpPr/>
          <p:nvPr/>
        </p:nvSpPr>
        <p:spPr>
          <a:xfrm>
            <a:off x="501346" y="4096480"/>
            <a:ext cx="8415131" cy="830997"/>
          </a:xfrm>
          <a:prstGeom prst="rect">
            <a:avLst/>
          </a:prstGeom>
        </p:spPr>
        <p:txBody>
          <a:bodyPr wrap="square">
            <a:spAutoFit/>
          </a:bodyPr>
          <a:lstStyle/>
          <a:p>
            <a:pPr algn="just"/>
            <a:r>
              <a:rPr lang="en-US" sz="2400" b="1" dirty="0" smtClean="0">
                <a:solidFill>
                  <a:srgbClr val="CCFFCC"/>
                </a:solidFill>
                <a:latin typeface="Cambria"/>
                <a:cs typeface="Cambria"/>
              </a:rPr>
              <a:t>2 TIMOTHY 3:16 (ESV) ~ </a:t>
            </a:r>
            <a:r>
              <a:rPr lang="en-US" sz="2400" b="1" i="1" dirty="0" smtClean="0">
                <a:solidFill>
                  <a:srgbClr val="CCFFCC"/>
                </a:solidFill>
                <a:latin typeface="Cambria"/>
                <a:cs typeface="Cambria"/>
              </a:rPr>
              <a:t>All Scripture is </a:t>
            </a:r>
            <a:r>
              <a:rPr lang="en-US" sz="2400" b="1" i="1" dirty="0" smtClean="0">
                <a:solidFill>
                  <a:srgbClr val="FFFF00"/>
                </a:solidFill>
                <a:latin typeface="Cambria"/>
                <a:cs typeface="Cambria"/>
              </a:rPr>
              <a:t>breathed out by God</a:t>
            </a:r>
            <a:r>
              <a:rPr lang="en-US" sz="2400" b="1" i="1" dirty="0" smtClean="0">
                <a:solidFill>
                  <a:srgbClr val="CCFFCC"/>
                </a:solidFill>
                <a:latin typeface="Cambria"/>
                <a:cs typeface="Cambria"/>
              </a:rPr>
              <a:t>, and is profitable . . . </a:t>
            </a:r>
            <a:r>
              <a:rPr lang="en-US" i="1" dirty="0" smtClean="0"/>
              <a:t> </a:t>
            </a:r>
            <a:endParaRPr lang="en-US" dirty="0"/>
          </a:p>
        </p:txBody>
      </p:sp>
      <p:sp>
        <p:nvSpPr>
          <p:cNvPr id="18" name="Oval 17"/>
          <p:cNvSpPr/>
          <p:nvPr/>
        </p:nvSpPr>
        <p:spPr>
          <a:xfrm>
            <a:off x="7110868" y="4927477"/>
            <a:ext cx="1711739" cy="817218"/>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ORIGIN</a:t>
            </a:r>
            <a:endParaRPr lang="en-US" sz="2400" b="1" dirty="0">
              <a:solidFill>
                <a:schemeClr val="bg1"/>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20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20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20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1000" fill="hold"/>
                                        <p:tgtEl>
                                          <p:spTgt spid="18"/>
                                        </p:tgtEl>
                                        <p:attrNameLst>
                                          <p:attrName>ppt_w</p:attrName>
                                        </p:attrNameLst>
                                      </p:cBhvr>
                                      <p:tavLst>
                                        <p:tav tm="0">
                                          <p:val>
                                            <p:strVal val="#ppt_w*0.70"/>
                                          </p:val>
                                        </p:tav>
                                        <p:tav tm="100000">
                                          <p:val>
                                            <p:strVal val="#ppt_w"/>
                                          </p:val>
                                        </p:tav>
                                      </p:tavLst>
                                    </p:anim>
                                    <p:anim calcmode="lin" valueType="num">
                                      <p:cBhvr>
                                        <p:cTn id="37" dur="1000" fill="hold"/>
                                        <p:tgtEl>
                                          <p:spTgt spid="18"/>
                                        </p:tgtEl>
                                        <p:attrNameLst>
                                          <p:attrName>ppt_h</p:attrName>
                                        </p:attrNameLst>
                                      </p:cBhvr>
                                      <p:tavLst>
                                        <p:tav tm="0">
                                          <p:val>
                                            <p:strVal val="#ppt_h"/>
                                          </p:val>
                                        </p:tav>
                                        <p:tav tm="100000">
                                          <p:val>
                                            <p:strVal val="#ppt_h"/>
                                          </p:val>
                                        </p:tav>
                                      </p:tavLst>
                                    </p:anim>
                                    <p:animEffect transition="in" filter="fade">
                                      <p:cBhvr>
                                        <p:cTn id="3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5" grpId="0"/>
      <p:bldP spid="16" grpId="0"/>
      <p:bldP spid="17" grpId="0"/>
      <p:bldP spid="18" grpId="0" animBg="1"/>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2" name="Rectangle 11"/>
          <p:cNvSpPr/>
          <p:nvPr/>
        </p:nvSpPr>
        <p:spPr>
          <a:xfrm>
            <a:off x="512485" y="1525841"/>
            <a:ext cx="8344140" cy="3416320"/>
          </a:xfrm>
          <a:prstGeom prst="rect">
            <a:avLst/>
          </a:prstGeom>
        </p:spPr>
        <p:txBody>
          <a:bodyPr wrap="square">
            <a:spAutoFit/>
          </a:bodyPr>
          <a:lstStyle/>
          <a:p>
            <a:pPr algn="ctr"/>
            <a:r>
              <a:rPr lang="en-US" sz="2400" b="1" u="sng" dirty="0" smtClean="0">
                <a:solidFill>
                  <a:srgbClr val="CCFFCC"/>
                </a:solidFill>
                <a:latin typeface="Cambria"/>
                <a:cs typeface="Cambria"/>
              </a:rPr>
              <a:t>JOHN 5:39, 45-47</a:t>
            </a:r>
          </a:p>
          <a:p>
            <a:pPr algn="ctr"/>
            <a:r>
              <a:rPr lang="en-US" sz="2400" b="1" i="1" baseline="30000" dirty="0" smtClean="0">
                <a:solidFill>
                  <a:srgbClr val="CCFFCC"/>
                </a:solidFill>
                <a:latin typeface="Cambria"/>
                <a:cs typeface="Cambria"/>
              </a:rPr>
              <a:t>39</a:t>
            </a:r>
            <a:r>
              <a:rPr lang="en-US" sz="2400" b="1" i="1" dirty="0" smtClean="0">
                <a:solidFill>
                  <a:srgbClr val="CCFFCC"/>
                </a:solidFill>
                <a:latin typeface="Cambria"/>
                <a:cs typeface="Cambria"/>
              </a:rPr>
              <a:t>You search </a:t>
            </a:r>
            <a:r>
              <a:rPr lang="en-US" sz="2400" b="1" i="1" dirty="0" smtClean="0">
                <a:solidFill>
                  <a:srgbClr val="FFFF00"/>
                </a:solidFill>
                <a:latin typeface="Cambria"/>
                <a:cs typeface="Cambria"/>
              </a:rPr>
              <a:t>the Scriptures</a:t>
            </a:r>
            <a:r>
              <a:rPr lang="en-US" sz="2400" b="1" i="1" dirty="0" smtClean="0">
                <a:solidFill>
                  <a:srgbClr val="CCFFCC"/>
                </a:solidFill>
                <a:latin typeface="Cambria"/>
                <a:cs typeface="Cambria"/>
              </a:rPr>
              <a:t>, for in them you think you have eternal life; and these are </a:t>
            </a:r>
            <a:r>
              <a:rPr lang="en-US" sz="2400" b="1" i="1" dirty="0" smtClean="0">
                <a:solidFill>
                  <a:srgbClr val="FFFF00"/>
                </a:solidFill>
                <a:latin typeface="Cambria"/>
                <a:cs typeface="Cambria"/>
              </a:rPr>
              <a:t>they which testify of Me</a:t>
            </a:r>
            <a:r>
              <a:rPr lang="en-US" sz="2400" b="1" i="1" dirty="0" smtClean="0">
                <a:solidFill>
                  <a:srgbClr val="CCFFCC"/>
                </a:solidFill>
                <a:latin typeface="Cambria"/>
                <a:cs typeface="Cambria"/>
              </a:rPr>
              <a:t>.</a:t>
            </a:r>
          </a:p>
          <a:p>
            <a:pPr algn="ctr"/>
            <a:endParaRPr lang="en-US" sz="2400" b="1" i="1" dirty="0" smtClean="0">
              <a:solidFill>
                <a:srgbClr val="CCFFCC"/>
              </a:solidFill>
              <a:latin typeface="Cambria"/>
              <a:cs typeface="Cambria"/>
            </a:endParaRPr>
          </a:p>
          <a:p>
            <a:pPr algn="ctr"/>
            <a:r>
              <a:rPr lang="en-US" sz="2400" b="1" i="1" baseline="30000" dirty="0" smtClean="0">
                <a:solidFill>
                  <a:srgbClr val="CCFFCC"/>
                </a:solidFill>
                <a:latin typeface="Cambria"/>
                <a:cs typeface="Cambria"/>
              </a:rPr>
              <a:t>45</a:t>
            </a:r>
            <a:r>
              <a:rPr lang="en-US" sz="2400" b="1" i="1" dirty="0" smtClean="0">
                <a:solidFill>
                  <a:srgbClr val="CCFFCC"/>
                </a:solidFill>
                <a:latin typeface="Cambria"/>
                <a:cs typeface="Cambria"/>
              </a:rPr>
              <a:t>Do not think that I shall accuse you to the Father; there is one who accuses you—Moses, in whom you trust. </a:t>
            </a:r>
            <a:r>
              <a:rPr lang="en-US" sz="2400" b="1" i="1" baseline="30000" dirty="0" smtClean="0">
                <a:solidFill>
                  <a:srgbClr val="CCFFCC"/>
                </a:solidFill>
                <a:latin typeface="Cambria"/>
                <a:cs typeface="Cambria"/>
              </a:rPr>
              <a:t>46</a:t>
            </a:r>
            <a:r>
              <a:rPr lang="en-US" sz="2400" b="1" i="1" dirty="0" smtClean="0">
                <a:solidFill>
                  <a:srgbClr val="CCFFCC"/>
                </a:solidFill>
                <a:latin typeface="Cambria"/>
                <a:cs typeface="Cambria"/>
              </a:rPr>
              <a:t> For if you believed </a:t>
            </a:r>
            <a:r>
              <a:rPr lang="en-US" sz="2400" b="1" i="1" dirty="0" smtClean="0">
                <a:solidFill>
                  <a:srgbClr val="FFFF00"/>
                </a:solidFill>
                <a:latin typeface="Cambria"/>
                <a:cs typeface="Cambria"/>
              </a:rPr>
              <a:t>Moses</a:t>
            </a:r>
            <a:r>
              <a:rPr lang="en-US" sz="2400" b="1" i="1" dirty="0" smtClean="0">
                <a:solidFill>
                  <a:srgbClr val="CCFFCC"/>
                </a:solidFill>
                <a:latin typeface="Cambria"/>
                <a:cs typeface="Cambria"/>
              </a:rPr>
              <a:t>, you would believe Me; for </a:t>
            </a:r>
            <a:r>
              <a:rPr lang="en-US" sz="2400" b="1" i="1" dirty="0" smtClean="0">
                <a:solidFill>
                  <a:srgbClr val="FFFF00"/>
                </a:solidFill>
                <a:latin typeface="Cambria"/>
                <a:cs typeface="Cambria"/>
              </a:rPr>
              <a:t>he wrote about Me</a:t>
            </a:r>
            <a:r>
              <a:rPr lang="en-US" sz="2400" b="1" i="1" dirty="0" smtClean="0">
                <a:solidFill>
                  <a:srgbClr val="CCFFCC"/>
                </a:solidFill>
                <a:latin typeface="Cambria"/>
                <a:cs typeface="Cambria"/>
              </a:rPr>
              <a:t>. </a:t>
            </a:r>
            <a:r>
              <a:rPr lang="en-US" sz="2400" b="1" i="1" baseline="30000" dirty="0" smtClean="0">
                <a:solidFill>
                  <a:srgbClr val="CCFFCC"/>
                </a:solidFill>
                <a:latin typeface="Cambria"/>
                <a:cs typeface="Cambria"/>
              </a:rPr>
              <a:t>47</a:t>
            </a:r>
            <a:r>
              <a:rPr lang="en-US" sz="2400" b="1" i="1" dirty="0" smtClean="0">
                <a:solidFill>
                  <a:srgbClr val="CCFFCC"/>
                </a:solidFill>
                <a:latin typeface="Cambria"/>
                <a:cs typeface="Cambria"/>
              </a:rPr>
              <a:t> But if you do not believe his writings, how will you believe My words?”</a:t>
            </a:r>
          </a:p>
        </p:txBody>
      </p:sp>
      <p:sp>
        <p:nvSpPr>
          <p:cNvPr id="8" name="Rectangle 7"/>
          <p:cNvSpPr/>
          <p:nvPr/>
        </p:nvSpPr>
        <p:spPr>
          <a:xfrm>
            <a:off x="2286000" y="1166842"/>
            <a:ext cx="4572000" cy="461665"/>
          </a:xfrm>
          <a:prstGeom prst="rect">
            <a:avLst/>
          </a:prstGeom>
        </p:spPr>
        <p:txBody>
          <a:bodyPr>
            <a:spAutoFit/>
          </a:bodyPr>
          <a:lstStyle/>
          <a:p>
            <a:pPr algn="just"/>
            <a:endParaRPr lang="en-US" sz="2400" i="1" dirty="0">
              <a:solidFill>
                <a:srgbClr val="CCFFCC"/>
              </a:solidFill>
              <a:latin typeface="Cambria"/>
              <a:cs typeface="Cambri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9" name="TextBox 8"/>
          <p:cNvSpPr txBox="1"/>
          <p:nvPr/>
        </p:nvSpPr>
        <p:spPr>
          <a:xfrm>
            <a:off x="0" y="1525841"/>
            <a:ext cx="9144000" cy="461665"/>
          </a:xfrm>
          <a:prstGeom prst="rect">
            <a:avLst/>
          </a:prstGeom>
          <a:noFill/>
        </p:spPr>
        <p:txBody>
          <a:bodyPr wrap="square" rtlCol="0">
            <a:spAutoFit/>
          </a:bodyPr>
          <a:lstStyle/>
          <a:p>
            <a:pPr algn="just"/>
            <a:r>
              <a:rPr lang="en-US" sz="2400" b="1" dirty="0" smtClean="0">
                <a:latin typeface="Cambria"/>
                <a:cs typeface="Cambria"/>
              </a:rPr>
              <a:t>2.	The Bible Is The Word Of God, </a:t>
            </a:r>
            <a:r>
              <a:rPr lang="en-US" sz="2400" b="1" i="1" dirty="0" smtClean="0">
                <a:latin typeface="Cambria"/>
                <a:cs typeface="Cambria"/>
              </a:rPr>
              <a:t>revealed progressively</a:t>
            </a:r>
            <a:endParaRPr lang="en-US" sz="2400" b="1" dirty="0">
              <a:latin typeface="Cambria"/>
              <a:cs typeface="Cambria"/>
            </a:endParaRPr>
          </a:p>
        </p:txBody>
      </p:sp>
      <p:sp>
        <p:nvSpPr>
          <p:cNvPr id="10" name="TextBox 9"/>
          <p:cNvSpPr txBox="1"/>
          <p:nvPr/>
        </p:nvSpPr>
        <p:spPr>
          <a:xfrm>
            <a:off x="0" y="198750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5" name="TextBox 14"/>
          <p:cNvSpPr txBox="1"/>
          <p:nvPr/>
        </p:nvSpPr>
        <p:spPr>
          <a:xfrm>
            <a:off x="228816" y="2772686"/>
            <a:ext cx="8637746" cy="3323987"/>
          </a:xfrm>
          <a:prstGeom prst="rect">
            <a:avLst/>
          </a:prstGeom>
          <a:noFill/>
        </p:spPr>
        <p:txBody>
          <a:bodyPr wrap="square" rtlCol="0">
            <a:spAutoFit/>
          </a:bodyPr>
          <a:lstStyle/>
          <a:p>
            <a:pPr algn="ctr"/>
            <a:r>
              <a:rPr lang="en-GB" sz="2400" b="1" dirty="0" smtClean="0">
                <a:solidFill>
                  <a:srgbClr val="00FFC3"/>
                </a:solidFill>
                <a:latin typeface="Cambria"/>
                <a:cs typeface="Cambria"/>
              </a:rPr>
              <a:t>In a carefully crafted story, a seemingly meaningless detail may later prove not to have been meaningless at all but crucial, even decisive, to the grand plot. </a:t>
            </a:r>
          </a:p>
          <a:p>
            <a:pPr algn="ctr"/>
            <a:endParaRPr lang="en-GB" sz="2400" b="1" dirty="0" smtClean="0">
              <a:solidFill>
                <a:srgbClr val="00FFC3"/>
              </a:solidFill>
              <a:latin typeface="Cambria"/>
              <a:cs typeface="Cambria"/>
            </a:endParaRPr>
          </a:p>
          <a:p>
            <a:pPr algn="ctr"/>
            <a:r>
              <a:rPr lang="en-GB" sz="2400" b="1" dirty="0" smtClean="0">
                <a:solidFill>
                  <a:srgbClr val="00FFC3"/>
                </a:solidFill>
                <a:latin typeface="Cambria"/>
                <a:cs typeface="Cambria"/>
              </a:rPr>
              <a:t>From the reader’s perspective, however, the significance was not understood until you read further into the story. The same kind of literary insight happens to Bible readers as they traverse the canon</a:t>
            </a:r>
            <a:r>
              <a:rPr lang="en-GB" sz="2400" dirty="0" smtClean="0">
                <a:solidFill>
                  <a:srgbClr val="00FFC3"/>
                </a:solidFill>
                <a:latin typeface="Cambria"/>
                <a:cs typeface="Cambria"/>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5" grpId="0"/>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9" name="TextBox 8"/>
          <p:cNvSpPr txBox="1"/>
          <p:nvPr/>
        </p:nvSpPr>
        <p:spPr>
          <a:xfrm>
            <a:off x="0" y="1525841"/>
            <a:ext cx="9144000" cy="461665"/>
          </a:xfrm>
          <a:prstGeom prst="rect">
            <a:avLst/>
          </a:prstGeom>
          <a:noFill/>
        </p:spPr>
        <p:txBody>
          <a:bodyPr wrap="square" rtlCol="0">
            <a:spAutoFit/>
          </a:bodyPr>
          <a:lstStyle/>
          <a:p>
            <a:pPr algn="just"/>
            <a:r>
              <a:rPr lang="en-US" sz="2400" b="1" dirty="0" smtClean="0">
                <a:latin typeface="Cambria"/>
                <a:cs typeface="Cambria"/>
              </a:rPr>
              <a:t>2.	The Bible Is The Word Of God, </a:t>
            </a:r>
            <a:r>
              <a:rPr lang="en-US" sz="2400" b="1" i="1" dirty="0" smtClean="0">
                <a:latin typeface="Cambria"/>
                <a:cs typeface="Cambria"/>
              </a:rPr>
              <a:t>revealed progressively</a:t>
            </a:r>
            <a:endParaRPr lang="en-US" sz="2400" b="1" dirty="0">
              <a:latin typeface="Cambria"/>
              <a:cs typeface="Cambria"/>
            </a:endParaRPr>
          </a:p>
        </p:txBody>
      </p:sp>
      <p:sp>
        <p:nvSpPr>
          <p:cNvPr id="10" name="TextBox 9"/>
          <p:cNvSpPr txBox="1"/>
          <p:nvPr/>
        </p:nvSpPr>
        <p:spPr>
          <a:xfrm>
            <a:off x="0" y="198750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11" name="Diamond 10"/>
          <p:cNvSpPr/>
          <p:nvPr/>
        </p:nvSpPr>
        <p:spPr>
          <a:xfrm>
            <a:off x="405062" y="2916586"/>
            <a:ext cx="3897353" cy="1620410"/>
          </a:xfrm>
          <a:prstGeom prst="diamond">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000000"/>
                </a:solidFill>
                <a:latin typeface="Cambria"/>
                <a:cs typeface="Cambria"/>
              </a:rPr>
              <a:t>Analogy </a:t>
            </a:r>
          </a:p>
          <a:p>
            <a:pPr algn="ctr"/>
            <a:r>
              <a:rPr lang="en-US" sz="2400" b="1" dirty="0" smtClean="0">
                <a:solidFill>
                  <a:srgbClr val="000000"/>
                </a:solidFill>
                <a:latin typeface="Cambria"/>
                <a:cs typeface="Cambria"/>
              </a:rPr>
              <a:t>of </a:t>
            </a:r>
          </a:p>
          <a:p>
            <a:pPr algn="ctr"/>
            <a:r>
              <a:rPr lang="en-US" sz="2400" b="1" dirty="0" smtClean="0">
                <a:solidFill>
                  <a:srgbClr val="000000"/>
                </a:solidFill>
                <a:latin typeface="Cambria"/>
                <a:cs typeface="Cambria"/>
              </a:rPr>
              <a:t>Scriptures</a:t>
            </a:r>
            <a:endParaRPr lang="en-US" sz="2400" b="1" dirty="0">
              <a:solidFill>
                <a:srgbClr val="000000"/>
              </a:solidFill>
              <a:latin typeface="Cambria"/>
              <a:cs typeface="Cambria"/>
            </a:endParaRPr>
          </a:p>
        </p:txBody>
      </p:sp>
      <p:sp>
        <p:nvSpPr>
          <p:cNvPr id="12" name="Rectangle 11"/>
          <p:cNvSpPr/>
          <p:nvPr/>
        </p:nvSpPr>
        <p:spPr>
          <a:xfrm>
            <a:off x="1520963" y="4800355"/>
            <a:ext cx="1613543" cy="461665"/>
          </a:xfrm>
          <a:prstGeom prst="rect">
            <a:avLst/>
          </a:prstGeom>
        </p:spPr>
        <p:txBody>
          <a:bodyPr wrap="none">
            <a:spAutoFit/>
          </a:bodyPr>
          <a:lstStyle/>
          <a:p>
            <a:pPr algn="ctr"/>
            <a:r>
              <a:rPr lang="en-US" sz="2400" b="1" dirty="0" smtClean="0">
                <a:solidFill>
                  <a:srgbClr val="CCFFCC"/>
                </a:solidFill>
                <a:latin typeface="Cambria"/>
                <a:cs typeface="Cambria"/>
              </a:rPr>
              <a:t>ISAIAH 53</a:t>
            </a:r>
            <a:endParaRPr lang="en-US" sz="2400" b="1" dirty="0">
              <a:solidFill>
                <a:srgbClr val="CCFFCC"/>
              </a:solidFill>
              <a:latin typeface="Cambria"/>
              <a:cs typeface="Cambria"/>
            </a:endParaRPr>
          </a:p>
        </p:txBody>
      </p:sp>
      <p:sp>
        <p:nvSpPr>
          <p:cNvPr id="13" name="Rectangle 12"/>
          <p:cNvSpPr/>
          <p:nvPr/>
        </p:nvSpPr>
        <p:spPr>
          <a:xfrm>
            <a:off x="1053442" y="5262020"/>
            <a:ext cx="2548594" cy="461665"/>
          </a:xfrm>
          <a:prstGeom prst="rect">
            <a:avLst/>
          </a:prstGeom>
        </p:spPr>
        <p:txBody>
          <a:bodyPr wrap="none">
            <a:spAutoFit/>
          </a:bodyPr>
          <a:lstStyle/>
          <a:p>
            <a:pPr algn="ctr"/>
            <a:r>
              <a:rPr lang="en-US" sz="2400" b="1" dirty="0" smtClean="0">
                <a:solidFill>
                  <a:srgbClr val="CCFFCC"/>
                </a:solidFill>
                <a:latin typeface="Cambria"/>
                <a:cs typeface="Cambria"/>
              </a:rPr>
              <a:t>1 PETER 2:21-25</a:t>
            </a:r>
            <a:endParaRPr lang="en-US" sz="2400" b="1" dirty="0">
              <a:solidFill>
                <a:srgbClr val="CCFFCC"/>
              </a:solidFill>
              <a:latin typeface="Cambria"/>
              <a:cs typeface="Cambria"/>
            </a:endParaRPr>
          </a:p>
        </p:txBody>
      </p:sp>
      <p:sp>
        <p:nvSpPr>
          <p:cNvPr id="14" name="Diamond 13"/>
          <p:cNvSpPr/>
          <p:nvPr/>
        </p:nvSpPr>
        <p:spPr>
          <a:xfrm>
            <a:off x="4673498" y="2916586"/>
            <a:ext cx="3897353" cy="1620410"/>
          </a:xfrm>
          <a:prstGeom prst="diamond">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000000"/>
                </a:solidFill>
                <a:latin typeface="Cambria"/>
                <a:cs typeface="Cambria"/>
              </a:rPr>
              <a:t>Analogy </a:t>
            </a:r>
          </a:p>
          <a:p>
            <a:pPr algn="ctr"/>
            <a:r>
              <a:rPr lang="en-US" sz="2400" b="1" dirty="0" smtClean="0">
                <a:solidFill>
                  <a:srgbClr val="000000"/>
                </a:solidFill>
                <a:latin typeface="Cambria"/>
                <a:cs typeface="Cambria"/>
              </a:rPr>
              <a:t>of </a:t>
            </a:r>
          </a:p>
          <a:p>
            <a:pPr algn="ctr"/>
            <a:r>
              <a:rPr lang="en-US" sz="2400" b="1" dirty="0" smtClean="0">
                <a:solidFill>
                  <a:srgbClr val="000000"/>
                </a:solidFill>
                <a:latin typeface="Cambria"/>
                <a:cs typeface="Cambria"/>
              </a:rPr>
              <a:t>Faith</a:t>
            </a:r>
            <a:endParaRPr lang="en-US" sz="2400" b="1" dirty="0">
              <a:solidFill>
                <a:srgbClr val="000000"/>
              </a:solidFill>
              <a:latin typeface="Cambria"/>
              <a:cs typeface="Cambria"/>
            </a:endParaRPr>
          </a:p>
        </p:txBody>
      </p:sp>
      <p:sp>
        <p:nvSpPr>
          <p:cNvPr id="19" name="Rectangle 18"/>
          <p:cNvSpPr/>
          <p:nvPr/>
        </p:nvSpPr>
        <p:spPr>
          <a:xfrm>
            <a:off x="5704181" y="4721922"/>
            <a:ext cx="1799441" cy="461665"/>
          </a:xfrm>
          <a:prstGeom prst="rect">
            <a:avLst/>
          </a:prstGeom>
        </p:spPr>
        <p:txBody>
          <a:bodyPr wrap="none">
            <a:spAutoFit/>
          </a:bodyPr>
          <a:lstStyle/>
          <a:p>
            <a:pPr algn="ctr"/>
            <a:r>
              <a:rPr lang="en-US" sz="2400" b="1" dirty="0" smtClean="0">
                <a:solidFill>
                  <a:srgbClr val="CCFFCC"/>
                </a:solidFill>
                <a:latin typeface="Cambria"/>
                <a:cs typeface="Cambria"/>
              </a:rPr>
              <a:t>ACTS 20:28</a:t>
            </a:r>
            <a:endParaRPr lang="en-US" sz="2400" b="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p:bldP spid="14" grpId="0" animBg="1"/>
      <p:bldP spid="19"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The Bible Is </a:t>
            </a:r>
            <a:r>
              <a:rPr lang="en-US" sz="2400" b="1" i="1" dirty="0" smtClean="0">
                <a:latin typeface="Cambria"/>
                <a:cs typeface="Cambria"/>
              </a:rPr>
              <a:t>One Big Redemptive Story</a:t>
            </a:r>
            <a:endParaRPr lang="en-US" sz="2400" b="1" i="1" dirty="0">
              <a:latin typeface="Cambria"/>
              <a:cs typeface="Cambria"/>
            </a:endParaRPr>
          </a:p>
        </p:txBody>
      </p:sp>
      <p:sp>
        <p:nvSpPr>
          <p:cNvPr id="9" name="Rectangle 8"/>
          <p:cNvSpPr/>
          <p:nvPr/>
        </p:nvSpPr>
        <p:spPr>
          <a:xfrm>
            <a:off x="3009862" y="1861281"/>
            <a:ext cx="2018852" cy="461665"/>
          </a:xfrm>
          <a:prstGeom prst="rect">
            <a:avLst/>
          </a:prstGeom>
        </p:spPr>
        <p:txBody>
          <a:bodyPr wrap="none">
            <a:spAutoFit/>
          </a:bodyPr>
          <a:lstStyle/>
          <a:p>
            <a:pPr algn="ctr"/>
            <a:r>
              <a:rPr lang="en-US" sz="2400" b="1" dirty="0" smtClean="0">
                <a:solidFill>
                  <a:srgbClr val="CCFFCC"/>
                </a:solidFill>
                <a:latin typeface="Cambria"/>
                <a:cs typeface="Cambria"/>
              </a:rPr>
              <a:t>1 KINGS 4:20</a:t>
            </a:r>
            <a:endParaRPr lang="en-US" sz="2400" b="1" dirty="0">
              <a:solidFill>
                <a:srgbClr val="CCFFCC"/>
              </a:solidFill>
              <a:latin typeface="Cambria"/>
              <a:cs typeface="Cambria"/>
            </a:endParaRPr>
          </a:p>
        </p:txBody>
      </p:sp>
      <p:sp>
        <p:nvSpPr>
          <p:cNvPr id="10" name="Rectangle 9"/>
          <p:cNvSpPr/>
          <p:nvPr/>
        </p:nvSpPr>
        <p:spPr>
          <a:xfrm>
            <a:off x="6115826" y="1861281"/>
            <a:ext cx="2254794" cy="461665"/>
          </a:xfrm>
          <a:prstGeom prst="rect">
            <a:avLst/>
          </a:prstGeom>
        </p:spPr>
        <p:txBody>
          <a:bodyPr wrap="none">
            <a:spAutoFit/>
          </a:bodyPr>
          <a:lstStyle/>
          <a:p>
            <a:pPr algn="ctr"/>
            <a:r>
              <a:rPr lang="en-US" sz="2400" b="1" dirty="0" smtClean="0">
                <a:solidFill>
                  <a:srgbClr val="CCFFCC"/>
                </a:solidFill>
                <a:latin typeface="Cambria"/>
                <a:cs typeface="Cambria"/>
              </a:rPr>
              <a:t>GENESIS 22:17</a:t>
            </a:r>
            <a:endParaRPr lang="en-US" sz="2400" b="1" dirty="0">
              <a:solidFill>
                <a:srgbClr val="CCFFCC"/>
              </a:solidFill>
              <a:latin typeface="Cambria"/>
              <a:cs typeface="Cambria"/>
            </a:endParaRPr>
          </a:p>
        </p:txBody>
      </p:sp>
      <p:sp>
        <p:nvSpPr>
          <p:cNvPr id="14" name="Rectangle 13"/>
          <p:cNvSpPr/>
          <p:nvPr/>
        </p:nvSpPr>
        <p:spPr>
          <a:xfrm>
            <a:off x="2909269" y="2801051"/>
            <a:ext cx="2138777" cy="461665"/>
          </a:xfrm>
          <a:prstGeom prst="rect">
            <a:avLst/>
          </a:prstGeom>
        </p:spPr>
        <p:txBody>
          <a:bodyPr wrap="none">
            <a:spAutoFit/>
          </a:bodyPr>
          <a:lstStyle/>
          <a:p>
            <a:pPr algn="ctr"/>
            <a:r>
              <a:rPr lang="en-US" sz="2400" b="1" dirty="0" smtClean="0">
                <a:solidFill>
                  <a:srgbClr val="CCFFCC"/>
                </a:solidFill>
                <a:latin typeface="Cambria"/>
                <a:cs typeface="Cambria"/>
              </a:rPr>
              <a:t>HEBREWS 1:2</a:t>
            </a:r>
            <a:endParaRPr lang="en-US" sz="2400" b="1" dirty="0">
              <a:solidFill>
                <a:srgbClr val="CCFFCC"/>
              </a:solidFill>
              <a:latin typeface="Cambria"/>
              <a:cs typeface="Cambria"/>
            </a:endParaRPr>
          </a:p>
        </p:txBody>
      </p:sp>
      <p:sp>
        <p:nvSpPr>
          <p:cNvPr id="12" name="Oval 11"/>
          <p:cNvSpPr/>
          <p:nvPr/>
        </p:nvSpPr>
        <p:spPr>
          <a:xfrm>
            <a:off x="488423" y="1861281"/>
            <a:ext cx="2521439" cy="140143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Allusion</a:t>
            </a:r>
            <a:endParaRPr lang="en-US" sz="2400" b="1" dirty="0">
              <a:solidFill>
                <a:schemeClr val="bg1"/>
              </a:solidFill>
              <a:latin typeface="Cambria"/>
              <a:cs typeface="Cambria"/>
            </a:endParaRPr>
          </a:p>
        </p:txBody>
      </p:sp>
      <p:cxnSp>
        <p:nvCxnSpPr>
          <p:cNvPr id="15" name="Straight Arrow Connector 14"/>
          <p:cNvCxnSpPr/>
          <p:nvPr/>
        </p:nvCxnSpPr>
        <p:spPr>
          <a:xfrm>
            <a:off x="5028714" y="2114012"/>
            <a:ext cx="1087112" cy="158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078932" y="2322946"/>
            <a:ext cx="1966554" cy="461665"/>
          </a:xfrm>
          <a:prstGeom prst="rect">
            <a:avLst/>
          </a:prstGeom>
        </p:spPr>
        <p:txBody>
          <a:bodyPr wrap="none">
            <a:spAutoFit/>
          </a:bodyPr>
          <a:lstStyle/>
          <a:p>
            <a:pPr algn="ctr"/>
            <a:r>
              <a:rPr lang="en-US" sz="2400" b="1" dirty="0" smtClean="0">
                <a:solidFill>
                  <a:srgbClr val="CCFFCC"/>
                </a:solidFill>
                <a:latin typeface="Cambria"/>
                <a:cs typeface="Cambria"/>
              </a:rPr>
              <a:t>PSALM 8:5-8</a:t>
            </a:r>
            <a:endParaRPr lang="en-US" sz="2400" b="1" dirty="0">
              <a:solidFill>
                <a:srgbClr val="CCFFCC"/>
              </a:solidFill>
              <a:latin typeface="Cambria"/>
              <a:cs typeface="Cambria"/>
            </a:endParaRPr>
          </a:p>
        </p:txBody>
      </p:sp>
      <p:sp>
        <p:nvSpPr>
          <p:cNvPr id="17" name="Rectangle 16"/>
          <p:cNvSpPr/>
          <p:nvPr/>
        </p:nvSpPr>
        <p:spPr>
          <a:xfrm>
            <a:off x="6158056" y="2322946"/>
            <a:ext cx="2072502" cy="461665"/>
          </a:xfrm>
          <a:prstGeom prst="rect">
            <a:avLst/>
          </a:prstGeom>
        </p:spPr>
        <p:txBody>
          <a:bodyPr wrap="none">
            <a:spAutoFit/>
          </a:bodyPr>
          <a:lstStyle/>
          <a:p>
            <a:pPr algn="ctr"/>
            <a:r>
              <a:rPr lang="en-US" sz="2400" b="1" dirty="0" smtClean="0">
                <a:solidFill>
                  <a:srgbClr val="CCFFCC"/>
                </a:solidFill>
                <a:latin typeface="Cambria"/>
                <a:cs typeface="Cambria"/>
              </a:rPr>
              <a:t>GENESIS 1:28</a:t>
            </a:r>
            <a:endParaRPr lang="en-US" sz="2400" b="1" dirty="0">
              <a:solidFill>
                <a:srgbClr val="CCFFCC"/>
              </a:solidFill>
              <a:latin typeface="Cambria"/>
              <a:cs typeface="Cambria"/>
            </a:endParaRPr>
          </a:p>
        </p:txBody>
      </p:sp>
      <p:cxnSp>
        <p:nvCxnSpPr>
          <p:cNvPr id="18" name="Straight Arrow Connector 17"/>
          <p:cNvCxnSpPr/>
          <p:nvPr/>
        </p:nvCxnSpPr>
        <p:spPr>
          <a:xfrm>
            <a:off x="5045486" y="2575677"/>
            <a:ext cx="1087112" cy="158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6192565" y="2784611"/>
            <a:ext cx="1966554" cy="461665"/>
          </a:xfrm>
          <a:prstGeom prst="rect">
            <a:avLst/>
          </a:prstGeom>
        </p:spPr>
        <p:txBody>
          <a:bodyPr wrap="none">
            <a:spAutoFit/>
          </a:bodyPr>
          <a:lstStyle/>
          <a:p>
            <a:pPr algn="ctr"/>
            <a:r>
              <a:rPr lang="en-US" sz="2400" b="1" dirty="0" smtClean="0">
                <a:solidFill>
                  <a:srgbClr val="CCFFCC"/>
                </a:solidFill>
                <a:latin typeface="Cambria"/>
                <a:cs typeface="Cambria"/>
              </a:rPr>
              <a:t>PSALM 2:7-8</a:t>
            </a:r>
            <a:endParaRPr lang="en-US" sz="2400" b="1" dirty="0">
              <a:solidFill>
                <a:srgbClr val="CCFFCC"/>
              </a:solidFill>
              <a:latin typeface="Cambria"/>
              <a:cs typeface="Cambria"/>
            </a:endParaRPr>
          </a:p>
        </p:txBody>
      </p:sp>
      <p:cxnSp>
        <p:nvCxnSpPr>
          <p:cNvPr id="20" name="Straight Arrow Connector 19"/>
          <p:cNvCxnSpPr/>
          <p:nvPr/>
        </p:nvCxnSpPr>
        <p:spPr>
          <a:xfrm>
            <a:off x="5070811" y="3037342"/>
            <a:ext cx="1087112" cy="158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1" name="Oval 20"/>
          <p:cNvSpPr/>
          <p:nvPr/>
        </p:nvSpPr>
        <p:spPr>
          <a:xfrm>
            <a:off x="557493" y="3732629"/>
            <a:ext cx="2521439" cy="140143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Typology</a:t>
            </a:r>
            <a:endParaRPr lang="en-US" sz="2400" b="1" dirty="0">
              <a:solidFill>
                <a:schemeClr val="bg1"/>
              </a:solidFill>
              <a:latin typeface="Cambria"/>
              <a:cs typeface="Cambria"/>
            </a:endParaRPr>
          </a:p>
        </p:txBody>
      </p:sp>
      <p:grpSp>
        <p:nvGrpSpPr>
          <p:cNvPr id="2" name="Group 27"/>
          <p:cNvGrpSpPr/>
          <p:nvPr/>
        </p:nvGrpSpPr>
        <p:grpSpPr>
          <a:xfrm>
            <a:off x="3493266" y="3944713"/>
            <a:ext cx="4249751" cy="461665"/>
            <a:chOff x="3667810" y="3919639"/>
            <a:chExt cx="4249751" cy="461665"/>
          </a:xfrm>
        </p:grpSpPr>
        <p:sp>
          <p:nvSpPr>
            <p:cNvPr id="22" name="Rectangle 21"/>
            <p:cNvSpPr/>
            <p:nvPr/>
          </p:nvSpPr>
          <p:spPr>
            <a:xfrm>
              <a:off x="3667810" y="3919639"/>
              <a:ext cx="1007758" cy="461665"/>
            </a:xfrm>
            <a:prstGeom prst="rect">
              <a:avLst/>
            </a:prstGeom>
          </p:spPr>
          <p:txBody>
            <a:bodyPr wrap="none">
              <a:spAutoFit/>
            </a:bodyPr>
            <a:lstStyle/>
            <a:p>
              <a:pPr algn="ctr"/>
              <a:r>
                <a:rPr lang="en-US" sz="2400" b="1" dirty="0" smtClean="0">
                  <a:latin typeface="Cambria"/>
                  <a:cs typeface="Cambria"/>
                </a:rPr>
                <a:t>Adam</a:t>
              </a:r>
              <a:endParaRPr lang="en-US" sz="2400" b="1" dirty="0">
                <a:latin typeface="Cambria"/>
                <a:cs typeface="Cambria"/>
              </a:endParaRPr>
            </a:p>
          </p:txBody>
        </p:sp>
        <p:sp>
          <p:nvSpPr>
            <p:cNvPr id="23" name="Rectangle 22"/>
            <p:cNvSpPr/>
            <p:nvPr/>
          </p:nvSpPr>
          <p:spPr>
            <a:xfrm>
              <a:off x="6873685" y="3919639"/>
              <a:ext cx="1043876" cy="461665"/>
            </a:xfrm>
            <a:prstGeom prst="rect">
              <a:avLst/>
            </a:prstGeom>
          </p:spPr>
          <p:txBody>
            <a:bodyPr wrap="none">
              <a:spAutoFit/>
            </a:bodyPr>
            <a:lstStyle/>
            <a:p>
              <a:pPr algn="ctr"/>
              <a:r>
                <a:rPr lang="en-US" sz="2400" b="1" dirty="0" smtClean="0">
                  <a:solidFill>
                    <a:srgbClr val="FFFFFF"/>
                  </a:solidFill>
                  <a:latin typeface="Cambria"/>
                  <a:cs typeface="Cambria"/>
                </a:rPr>
                <a:t>Christ</a:t>
              </a:r>
              <a:endParaRPr lang="en-US" sz="2400" b="1" dirty="0">
                <a:solidFill>
                  <a:srgbClr val="FFFFFF"/>
                </a:solidFill>
                <a:latin typeface="Cambria"/>
                <a:cs typeface="Cambria"/>
              </a:endParaRPr>
            </a:p>
          </p:txBody>
        </p:sp>
        <p:cxnSp>
          <p:nvCxnSpPr>
            <p:cNvPr id="24" name="Straight Arrow Connector 23"/>
            <p:cNvCxnSpPr/>
            <p:nvPr/>
          </p:nvCxnSpPr>
          <p:spPr>
            <a:xfrm>
              <a:off x="4675568" y="4173958"/>
              <a:ext cx="2198117" cy="1588"/>
            </a:xfrm>
            <a:prstGeom prst="straightConnector1">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grpSp>
      <p:grpSp>
        <p:nvGrpSpPr>
          <p:cNvPr id="3" name="Group 28"/>
          <p:cNvGrpSpPr/>
          <p:nvPr/>
        </p:nvGrpSpPr>
        <p:grpSpPr>
          <a:xfrm>
            <a:off x="3492065" y="4558778"/>
            <a:ext cx="4250952" cy="461665"/>
            <a:chOff x="3666609" y="3919639"/>
            <a:chExt cx="4250952" cy="461665"/>
          </a:xfrm>
        </p:grpSpPr>
        <p:sp>
          <p:nvSpPr>
            <p:cNvPr id="30" name="Rectangle 29"/>
            <p:cNvSpPr/>
            <p:nvPr/>
          </p:nvSpPr>
          <p:spPr>
            <a:xfrm>
              <a:off x="3666609" y="3919639"/>
              <a:ext cx="1010162" cy="461665"/>
            </a:xfrm>
            <a:prstGeom prst="rect">
              <a:avLst/>
            </a:prstGeom>
          </p:spPr>
          <p:txBody>
            <a:bodyPr wrap="none">
              <a:spAutoFit/>
            </a:bodyPr>
            <a:lstStyle/>
            <a:p>
              <a:pPr algn="ctr"/>
              <a:r>
                <a:rPr lang="en-US" sz="2400" b="1" dirty="0" smtClean="0">
                  <a:latin typeface="Cambria"/>
                  <a:cs typeface="Cambria"/>
                </a:rPr>
                <a:t>David</a:t>
              </a:r>
              <a:endParaRPr lang="en-US" sz="2400" b="1" dirty="0">
                <a:latin typeface="Cambria"/>
                <a:cs typeface="Cambria"/>
              </a:endParaRPr>
            </a:p>
          </p:txBody>
        </p:sp>
        <p:sp>
          <p:nvSpPr>
            <p:cNvPr id="31" name="Rectangle 30"/>
            <p:cNvSpPr/>
            <p:nvPr/>
          </p:nvSpPr>
          <p:spPr>
            <a:xfrm>
              <a:off x="6873685" y="3919639"/>
              <a:ext cx="1043876" cy="461665"/>
            </a:xfrm>
            <a:prstGeom prst="rect">
              <a:avLst/>
            </a:prstGeom>
          </p:spPr>
          <p:txBody>
            <a:bodyPr wrap="none">
              <a:spAutoFit/>
            </a:bodyPr>
            <a:lstStyle/>
            <a:p>
              <a:pPr algn="ctr"/>
              <a:r>
                <a:rPr lang="en-US" sz="2400" b="1" dirty="0" smtClean="0">
                  <a:solidFill>
                    <a:srgbClr val="FFFFFF"/>
                  </a:solidFill>
                  <a:latin typeface="Cambria"/>
                  <a:cs typeface="Cambria"/>
                </a:rPr>
                <a:t>Christ</a:t>
              </a:r>
              <a:endParaRPr lang="en-US" sz="2400" b="1" dirty="0">
                <a:solidFill>
                  <a:srgbClr val="FFFFFF"/>
                </a:solidFill>
                <a:latin typeface="Cambria"/>
                <a:cs typeface="Cambria"/>
              </a:endParaRPr>
            </a:p>
          </p:txBody>
        </p:sp>
        <p:cxnSp>
          <p:nvCxnSpPr>
            <p:cNvPr id="32" name="Straight Arrow Connector 31"/>
            <p:cNvCxnSpPr/>
            <p:nvPr/>
          </p:nvCxnSpPr>
          <p:spPr>
            <a:xfrm>
              <a:off x="4675568" y="4173958"/>
              <a:ext cx="2198117" cy="1588"/>
            </a:xfrm>
            <a:prstGeom prst="straightConnector1">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grpSp>
      <p:grpSp>
        <p:nvGrpSpPr>
          <p:cNvPr id="6" name="Group 32"/>
          <p:cNvGrpSpPr/>
          <p:nvPr/>
        </p:nvGrpSpPr>
        <p:grpSpPr>
          <a:xfrm>
            <a:off x="3283550" y="5172843"/>
            <a:ext cx="4884785" cy="461665"/>
            <a:chOff x="3458094" y="3919639"/>
            <a:chExt cx="4884785" cy="461665"/>
          </a:xfrm>
        </p:grpSpPr>
        <p:sp>
          <p:nvSpPr>
            <p:cNvPr id="34" name="Rectangle 33"/>
            <p:cNvSpPr/>
            <p:nvPr/>
          </p:nvSpPr>
          <p:spPr>
            <a:xfrm>
              <a:off x="3458094" y="3919639"/>
              <a:ext cx="1208233" cy="461665"/>
            </a:xfrm>
            <a:prstGeom prst="rect">
              <a:avLst/>
            </a:prstGeom>
          </p:spPr>
          <p:txBody>
            <a:bodyPr wrap="none">
              <a:spAutoFit/>
            </a:bodyPr>
            <a:lstStyle/>
            <a:p>
              <a:pPr algn="ctr"/>
              <a:r>
                <a:rPr lang="en-US" sz="2400" b="1" dirty="0" smtClean="0">
                  <a:latin typeface="Cambria"/>
                  <a:cs typeface="Cambria"/>
                </a:rPr>
                <a:t>Exodus</a:t>
              </a:r>
              <a:endParaRPr lang="en-US" sz="2400" b="1" dirty="0">
                <a:latin typeface="Cambria"/>
                <a:cs typeface="Cambria"/>
              </a:endParaRPr>
            </a:p>
          </p:txBody>
        </p:sp>
        <p:sp>
          <p:nvSpPr>
            <p:cNvPr id="35" name="Rectangle 34"/>
            <p:cNvSpPr/>
            <p:nvPr/>
          </p:nvSpPr>
          <p:spPr>
            <a:xfrm>
              <a:off x="6842498" y="3919639"/>
              <a:ext cx="1500381" cy="461665"/>
            </a:xfrm>
            <a:prstGeom prst="rect">
              <a:avLst/>
            </a:prstGeom>
          </p:spPr>
          <p:txBody>
            <a:bodyPr wrap="none">
              <a:spAutoFit/>
            </a:bodyPr>
            <a:lstStyle/>
            <a:p>
              <a:pPr algn="ctr"/>
              <a:r>
                <a:rPr lang="en-US" sz="2400" b="1" dirty="0" smtClean="0">
                  <a:solidFill>
                    <a:srgbClr val="FFFFFF"/>
                  </a:solidFill>
                  <a:latin typeface="Cambria"/>
                  <a:cs typeface="Cambria"/>
                </a:rPr>
                <a:t>Salvation</a:t>
              </a:r>
              <a:endParaRPr lang="en-US" sz="2400" b="1" dirty="0">
                <a:solidFill>
                  <a:srgbClr val="FFFFFF"/>
                </a:solidFill>
                <a:latin typeface="Cambria"/>
                <a:cs typeface="Cambria"/>
              </a:endParaRPr>
            </a:p>
          </p:txBody>
        </p:sp>
        <p:cxnSp>
          <p:nvCxnSpPr>
            <p:cNvPr id="36" name="Straight Arrow Connector 35"/>
            <p:cNvCxnSpPr/>
            <p:nvPr/>
          </p:nvCxnSpPr>
          <p:spPr>
            <a:xfrm>
              <a:off x="4675568" y="4173958"/>
              <a:ext cx="2198117" cy="1588"/>
            </a:xfrm>
            <a:prstGeom prst="straightConnector1">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grpSp>
      <p:sp>
        <p:nvSpPr>
          <p:cNvPr id="27" name="Rounded Rectangle 26"/>
          <p:cNvSpPr/>
          <p:nvPr/>
        </p:nvSpPr>
        <p:spPr>
          <a:xfrm>
            <a:off x="3134637" y="3654929"/>
            <a:ext cx="5555366" cy="2316336"/>
          </a:xfrm>
          <a:prstGeom prst="round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Lecture Notes (pages 10-11)</a:t>
            </a:r>
          </a:p>
          <a:p>
            <a:pPr algn="ctr"/>
            <a:endParaRPr lang="en-US" sz="2400" b="1" dirty="0" smtClean="0">
              <a:solidFill>
                <a:schemeClr val="bg1"/>
              </a:solidFill>
              <a:latin typeface="Cambria"/>
              <a:cs typeface="Cambria"/>
            </a:endParaRPr>
          </a:p>
          <a:p>
            <a:pPr algn="ctr"/>
            <a:r>
              <a:rPr lang="en-US" sz="2400" b="1" i="1" dirty="0" smtClean="0">
                <a:solidFill>
                  <a:schemeClr val="bg1"/>
                </a:solidFill>
                <a:latin typeface="Cambria"/>
                <a:cs typeface="Cambria"/>
              </a:rPr>
              <a:t>James Hamilton</a:t>
            </a:r>
          </a:p>
          <a:p>
            <a:pPr algn="ctr"/>
            <a:endParaRPr lang="en-US" sz="2400" b="1" i="1" dirty="0" smtClean="0">
              <a:solidFill>
                <a:schemeClr val="bg1"/>
              </a:solidFill>
              <a:latin typeface="Cambria"/>
              <a:cs typeface="Cambria"/>
            </a:endParaRPr>
          </a:p>
          <a:p>
            <a:pPr algn="ctr"/>
            <a:r>
              <a:rPr lang="en-US" sz="2400" b="1" i="1" dirty="0" smtClean="0">
                <a:solidFill>
                  <a:schemeClr val="bg1"/>
                </a:solidFill>
                <a:latin typeface="Cambria"/>
                <a:cs typeface="Cambria"/>
              </a:rPr>
              <a:t>Richard </a:t>
            </a:r>
            <a:r>
              <a:rPr lang="en-US" sz="2400" b="1" i="1" dirty="0" err="1" smtClean="0">
                <a:solidFill>
                  <a:schemeClr val="bg1"/>
                </a:solidFill>
                <a:latin typeface="Cambria"/>
                <a:cs typeface="Cambria"/>
              </a:rPr>
              <a:t>Barcellos</a:t>
            </a:r>
            <a:endParaRPr lang="en-US" sz="2400" b="1" i="1" dirty="0">
              <a:solidFill>
                <a:schemeClr val="bg1"/>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left)">
                                      <p:cBhvr>
                                        <p:cTn id="19" dur="500"/>
                                        <p:tgtEl>
                                          <p:spTgt spid="15"/>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2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20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left)">
                                      <p:cBhvr>
                                        <p:cTn id="33" dur="500"/>
                                        <p:tgtEl>
                                          <p:spTgt spid="18"/>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2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20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2000"/>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1000" fill="hold"/>
                                        <p:tgtEl>
                                          <p:spTgt spid="21"/>
                                        </p:tgtEl>
                                        <p:attrNameLst>
                                          <p:attrName>ppt_w</p:attrName>
                                        </p:attrNameLst>
                                      </p:cBhvr>
                                      <p:tavLst>
                                        <p:tav tm="0">
                                          <p:val>
                                            <p:strVal val="#ppt_w*0.70"/>
                                          </p:val>
                                        </p:tav>
                                        <p:tav tm="100000">
                                          <p:val>
                                            <p:strVal val="#ppt_w"/>
                                          </p:val>
                                        </p:tav>
                                      </p:tavLst>
                                    </p:anim>
                                    <p:anim calcmode="lin" valueType="num">
                                      <p:cBhvr>
                                        <p:cTn id="57" dur="1000" fill="hold"/>
                                        <p:tgtEl>
                                          <p:spTgt spid="21"/>
                                        </p:tgtEl>
                                        <p:attrNameLst>
                                          <p:attrName>ppt_h</p:attrName>
                                        </p:attrNameLst>
                                      </p:cBhvr>
                                      <p:tavLst>
                                        <p:tav tm="0">
                                          <p:val>
                                            <p:strVal val="#ppt_h"/>
                                          </p:val>
                                        </p:tav>
                                        <p:tav tm="100000">
                                          <p:val>
                                            <p:strVal val="#ppt_h"/>
                                          </p:val>
                                        </p:tav>
                                      </p:tavLst>
                                    </p:anim>
                                    <p:animEffect transition="in" filter="fade">
                                      <p:cBhvr>
                                        <p:cTn id="58" dur="1000"/>
                                        <p:tgtEl>
                                          <p:spTgt spid="2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2000"/>
                                        <p:tgtEl>
                                          <p:spTgt spid="27"/>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1" nodeType="clickEffect">
                                  <p:stCondLst>
                                    <p:cond delay="0"/>
                                  </p:stCondLst>
                                  <p:childTnLst>
                                    <p:animEffect transition="out" filter="fade">
                                      <p:cBhvr>
                                        <p:cTn id="67" dur="1000"/>
                                        <p:tgtEl>
                                          <p:spTgt spid="27"/>
                                        </p:tgtEl>
                                      </p:cBhvr>
                                    </p:animEffect>
                                    <p:set>
                                      <p:cBhvr>
                                        <p:cTn id="68" dur="1" fill="hold">
                                          <p:stCondLst>
                                            <p:cond delay="999"/>
                                          </p:stCondLst>
                                        </p:cTn>
                                        <p:tgtEl>
                                          <p:spTgt spid="27"/>
                                        </p:tgtEl>
                                        <p:attrNameLst>
                                          <p:attrName>style.visibility</p:attrName>
                                        </p:attrNameLst>
                                      </p:cBhvr>
                                      <p:to>
                                        <p:strVal val="hidden"/>
                                      </p:to>
                                    </p:set>
                                  </p:childTnLst>
                                </p:cTn>
                              </p:par>
                              <p:par>
                                <p:cTn id="69" presetID="10" presetClass="entr" presetSubtype="0" fill="hold" nodeType="withEffect">
                                  <p:stCondLst>
                                    <p:cond delay="0"/>
                                  </p:stCondLst>
                                  <p:childTnLst>
                                    <p:set>
                                      <p:cBhvr>
                                        <p:cTn id="70" dur="1" fill="hold">
                                          <p:stCondLst>
                                            <p:cond delay="0"/>
                                          </p:stCondLst>
                                        </p:cTn>
                                        <p:tgtEl>
                                          <p:spTgt spid="2"/>
                                        </p:tgtEl>
                                        <p:attrNameLst>
                                          <p:attrName>style.visibility</p:attrName>
                                        </p:attrNameLst>
                                      </p:cBhvr>
                                      <p:to>
                                        <p:strVal val="visible"/>
                                      </p:to>
                                    </p:set>
                                    <p:animEffect transition="in" filter="fade">
                                      <p:cBhvr>
                                        <p:cTn id="71" dur="2000"/>
                                        <p:tgtEl>
                                          <p:spTgt spid="2"/>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fade">
                                      <p:cBhvr>
                                        <p:cTn id="76" dur="2000"/>
                                        <p:tgtEl>
                                          <p:spTgt spid="3"/>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fade">
                                      <p:cBhvr>
                                        <p:cTn id="8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4" grpId="0"/>
      <p:bldP spid="12" grpId="0" animBg="1"/>
      <p:bldP spid="16" grpId="0"/>
      <p:bldP spid="17" grpId="0"/>
      <p:bldP spid="19" grpId="0"/>
      <p:bldP spid="21" grpId="0" animBg="1"/>
      <p:bldP spid="27" grpId="0" animBg="1"/>
      <p:bldP spid="27" grpId="1"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20-09-13 at 6.37.38 AM.png"/>
          <p:cNvPicPr>
            <a:picLocks noChangeAspect="1"/>
          </p:cNvPicPr>
          <p:nvPr/>
        </p:nvPicPr>
        <p:blipFill>
          <a:blip r:embed="rId2"/>
          <a:stretch>
            <a:fillRect/>
          </a:stretch>
        </p:blipFill>
        <p:spPr>
          <a:xfrm>
            <a:off x="2066637" y="1166610"/>
            <a:ext cx="5022272" cy="4514402"/>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4.	The Bible Is </a:t>
            </a:r>
            <a:r>
              <a:rPr lang="en-US" sz="2400" b="1" i="1" dirty="0" smtClean="0">
                <a:latin typeface="Cambria"/>
                <a:cs typeface="Cambria"/>
              </a:rPr>
              <a:t>The Final Authority Concerning Its Interpretation</a:t>
            </a:r>
            <a:endParaRPr lang="en-US" sz="2400" b="1" i="1" dirty="0">
              <a:latin typeface="Cambria"/>
              <a:cs typeface="Cambria"/>
            </a:endParaRPr>
          </a:p>
        </p:txBody>
      </p:sp>
      <p:sp>
        <p:nvSpPr>
          <p:cNvPr id="9" name="Rectangle 8"/>
          <p:cNvSpPr/>
          <p:nvPr/>
        </p:nvSpPr>
        <p:spPr>
          <a:xfrm>
            <a:off x="1746695" y="1844841"/>
            <a:ext cx="2540780" cy="461665"/>
          </a:xfrm>
          <a:prstGeom prst="rect">
            <a:avLst/>
          </a:prstGeom>
        </p:spPr>
        <p:txBody>
          <a:bodyPr wrap="none">
            <a:spAutoFit/>
          </a:bodyPr>
          <a:lstStyle/>
          <a:p>
            <a:pPr algn="ctr"/>
            <a:r>
              <a:rPr lang="en-US" sz="2400" b="1" dirty="0" smtClean="0">
                <a:solidFill>
                  <a:srgbClr val="CCFFCC"/>
                </a:solidFill>
                <a:latin typeface="Cambria"/>
                <a:cs typeface="Cambria"/>
              </a:rPr>
              <a:t>GENESIS 21:9-11</a:t>
            </a:r>
            <a:endParaRPr lang="en-US" sz="2400" b="1" dirty="0">
              <a:solidFill>
                <a:srgbClr val="CCFFCC"/>
              </a:solidFill>
              <a:latin typeface="Cambria"/>
              <a:cs typeface="Cambria"/>
            </a:endParaRPr>
          </a:p>
        </p:txBody>
      </p:sp>
      <p:sp>
        <p:nvSpPr>
          <p:cNvPr id="10" name="Rectangle 9"/>
          <p:cNvSpPr/>
          <p:nvPr/>
        </p:nvSpPr>
        <p:spPr>
          <a:xfrm>
            <a:off x="4988431" y="1844841"/>
            <a:ext cx="2995381" cy="461665"/>
          </a:xfrm>
          <a:prstGeom prst="rect">
            <a:avLst/>
          </a:prstGeom>
        </p:spPr>
        <p:txBody>
          <a:bodyPr wrap="none">
            <a:spAutoFit/>
          </a:bodyPr>
          <a:lstStyle/>
          <a:p>
            <a:pPr algn="ctr"/>
            <a:r>
              <a:rPr lang="en-US" sz="2400" b="1" dirty="0" smtClean="0">
                <a:solidFill>
                  <a:srgbClr val="CCFFCC"/>
                </a:solidFill>
                <a:latin typeface="Cambria"/>
                <a:cs typeface="Cambria"/>
              </a:rPr>
              <a:t>GALATIANS 4:21-31</a:t>
            </a:r>
            <a:endParaRPr lang="en-US" sz="2400" b="1" dirty="0">
              <a:solidFill>
                <a:srgbClr val="CCFFCC"/>
              </a:solidFill>
              <a:latin typeface="Cambria"/>
              <a:cs typeface="Cambria"/>
            </a:endParaRPr>
          </a:p>
        </p:txBody>
      </p:sp>
      <p:sp>
        <p:nvSpPr>
          <p:cNvPr id="27" name="Rectangle 26"/>
          <p:cNvSpPr/>
          <p:nvPr/>
        </p:nvSpPr>
        <p:spPr>
          <a:xfrm>
            <a:off x="2081547" y="2690926"/>
            <a:ext cx="2019904" cy="461665"/>
          </a:xfrm>
          <a:prstGeom prst="rect">
            <a:avLst/>
          </a:prstGeom>
        </p:spPr>
        <p:txBody>
          <a:bodyPr wrap="none">
            <a:spAutoFit/>
          </a:bodyPr>
          <a:lstStyle/>
          <a:p>
            <a:pPr algn="ctr"/>
            <a:r>
              <a:rPr lang="en-US" sz="2400" b="1" dirty="0" smtClean="0">
                <a:solidFill>
                  <a:srgbClr val="CCFFCC"/>
                </a:solidFill>
                <a:latin typeface="Cambria"/>
                <a:cs typeface="Cambria"/>
              </a:rPr>
              <a:t>JOEL 2:28-32</a:t>
            </a:r>
            <a:endParaRPr lang="en-US" sz="2400" b="1" dirty="0">
              <a:solidFill>
                <a:srgbClr val="CCFFCC"/>
              </a:solidFill>
              <a:latin typeface="Cambria"/>
              <a:cs typeface="Cambria"/>
            </a:endParaRPr>
          </a:p>
        </p:txBody>
      </p:sp>
      <p:sp>
        <p:nvSpPr>
          <p:cNvPr id="28" name="Rectangle 27"/>
          <p:cNvSpPr/>
          <p:nvPr/>
        </p:nvSpPr>
        <p:spPr>
          <a:xfrm>
            <a:off x="5517821" y="2690926"/>
            <a:ext cx="2085427" cy="461665"/>
          </a:xfrm>
          <a:prstGeom prst="rect">
            <a:avLst/>
          </a:prstGeom>
        </p:spPr>
        <p:txBody>
          <a:bodyPr wrap="none">
            <a:spAutoFit/>
          </a:bodyPr>
          <a:lstStyle/>
          <a:p>
            <a:pPr algn="ctr"/>
            <a:r>
              <a:rPr lang="en-US" sz="2400" b="1" dirty="0" smtClean="0">
                <a:solidFill>
                  <a:srgbClr val="CCFFCC"/>
                </a:solidFill>
                <a:latin typeface="Cambria"/>
                <a:cs typeface="Cambria"/>
              </a:rPr>
              <a:t>ACTS 2:16-21</a:t>
            </a:r>
            <a:endParaRPr lang="en-US" sz="2400" b="1" dirty="0">
              <a:solidFill>
                <a:srgbClr val="CCFFCC"/>
              </a:solidFill>
              <a:latin typeface="Cambria"/>
              <a:cs typeface="Cambria"/>
            </a:endParaRPr>
          </a:p>
        </p:txBody>
      </p:sp>
      <p:sp>
        <p:nvSpPr>
          <p:cNvPr id="29" name="Rectangle 28"/>
          <p:cNvSpPr/>
          <p:nvPr/>
        </p:nvSpPr>
        <p:spPr>
          <a:xfrm>
            <a:off x="2076127" y="3470719"/>
            <a:ext cx="2186716" cy="461665"/>
          </a:xfrm>
          <a:prstGeom prst="rect">
            <a:avLst/>
          </a:prstGeom>
        </p:spPr>
        <p:txBody>
          <a:bodyPr wrap="none">
            <a:spAutoFit/>
          </a:bodyPr>
          <a:lstStyle/>
          <a:p>
            <a:pPr algn="ctr"/>
            <a:r>
              <a:rPr lang="en-US" sz="2400" b="1" dirty="0" smtClean="0">
                <a:solidFill>
                  <a:srgbClr val="CCFFCC"/>
                </a:solidFill>
                <a:latin typeface="Cambria"/>
                <a:cs typeface="Cambria"/>
              </a:rPr>
              <a:t>AMOS 9:11-12</a:t>
            </a:r>
            <a:endParaRPr lang="en-US" sz="2400" b="1" dirty="0">
              <a:solidFill>
                <a:srgbClr val="CCFFCC"/>
              </a:solidFill>
              <a:latin typeface="Cambria"/>
              <a:cs typeface="Cambria"/>
            </a:endParaRPr>
          </a:p>
        </p:txBody>
      </p:sp>
      <p:sp>
        <p:nvSpPr>
          <p:cNvPr id="33" name="Rectangle 32"/>
          <p:cNvSpPr/>
          <p:nvPr/>
        </p:nvSpPr>
        <p:spPr>
          <a:xfrm>
            <a:off x="5504663" y="3470719"/>
            <a:ext cx="2267718" cy="461665"/>
          </a:xfrm>
          <a:prstGeom prst="rect">
            <a:avLst/>
          </a:prstGeom>
        </p:spPr>
        <p:txBody>
          <a:bodyPr wrap="none">
            <a:spAutoFit/>
          </a:bodyPr>
          <a:lstStyle/>
          <a:p>
            <a:pPr algn="ctr"/>
            <a:r>
              <a:rPr lang="en-US" sz="2400" b="1" dirty="0" smtClean="0">
                <a:solidFill>
                  <a:srgbClr val="CCFFCC"/>
                </a:solidFill>
                <a:latin typeface="Cambria"/>
                <a:cs typeface="Cambria"/>
              </a:rPr>
              <a:t>ACTS 15:15-17</a:t>
            </a:r>
            <a:endParaRPr lang="en-US" sz="2400" b="1" dirty="0">
              <a:solidFill>
                <a:srgbClr val="CCFFCC"/>
              </a:solidFill>
              <a:latin typeface="Cambria"/>
              <a:cs typeface="Cambria"/>
            </a:endParaRPr>
          </a:p>
        </p:txBody>
      </p:sp>
      <p:sp>
        <p:nvSpPr>
          <p:cNvPr id="37" name="Rectangle 36"/>
          <p:cNvSpPr/>
          <p:nvPr/>
        </p:nvSpPr>
        <p:spPr>
          <a:xfrm>
            <a:off x="3673774" y="4785227"/>
            <a:ext cx="2103761" cy="461665"/>
          </a:xfrm>
          <a:prstGeom prst="rect">
            <a:avLst/>
          </a:prstGeom>
        </p:spPr>
        <p:txBody>
          <a:bodyPr wrap="none">
            <a:spAutoFit/>
          </a:bodyPr>
          <a:lstStyle/>
          <a:p>
            <a:pPr algn="ctr"/>
            <a:r>
              <a:rPr lang="en-US" sz="2400" b="1" dirty="0" smtClean="0">
                <a:solidFill>
                  <a:srgbClr val="CCFFCC"/>
                </a:solidFill>
                <a:latin typeface="Cambria"/>
                <a:cs typeface="Cambria"/>
              </a:rPr>
              <a:t>JOHN 2:18-22</a:t>
            </a:r>
            <a:endParaRPr lang="en-US" sz="2400" b="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0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2000"/>
                                        <p:tgtEl>
                                          <p:spTgt spid="27"/>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2000"/>
                                        <p:tgtEl>
                                          <p:spTgt spid="3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fade">
                                      <p:cBhvr>
                                        <p:cTn id="34"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7" grpId="0"/>
      <p:bldP spid="28" grpId="0"/>
      <p:bldP spid="29" grpId="0"/>
      <p:bldP spid="33" grpId="0"/>
      <p:bldP spid="37" grpId="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20-09-13 at 6.37.38 AM.png"/>
          <p:cNvPicPr>
            <a:picLocks noChangeAspect="1"/>
          </p:cNvPicPr>
          <p:nvPr/>
        </p:nvPicPr>
        <p:blipFill>
          <a:blip r:embed="rId2"/>
          <a:stretch>
            <a:fillRect/>
          </a:stretch>
        </p:blipFill>
        <p:spPr>
          <a:xfrm>
            <a:off x="2066637" y="1166610"/>
            <a:ext cx="5022272" cy="4514402"/>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ounded Rectangle 3"/>
          <p:cNvSpPr/>
          <p:nvPr/>
        </p:nvSpPr>
        <p:spPr>
          <a:xfrm>
            <a:off x="357914" y="681182"/>
            <a:ext cx="8405090" cy="5414818"/>
          </a:xfrm>
          <a:prstGeom prst="roundRect">
            <a:avLst/>
          </a:prstGeom>
          <a:solidFill>
            <a:srgbClr val="FFFF00"/>
          </a:solidFill>
          <a:ln w="63500">
            <a:solidFill>
              <a:srgbClr val="FF003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500" b="1" dirty="0" smtClean="0">
                <a:solidFill>
                  <a:schemeClr val="bg1"/>
                </a:solidFill>
                <a:latin typeface="Cambria"/>
                <a:cs typeface="Cambria"/>
              </a:rPr>
              <a:t>Shalom School of Theology</a:t>
            </a:r>
          </a:p>
          <a:p>
            <a:pPr algn="ctr"/>
            <a:r>
              <a:rPr lang="en-US" sz="4500" b="1" dirty="0">
                <a:solidFill>
                  <a:schemeClr val="bg1"/>
                </a:solidFill>
                <a:latin typeface="Cambria"/>
                <a:cs typeface="Cambria"/>
              </a:rPr>
              <a:t>(</a:t>
            </a:r>
            <a:r>
              <a:rPr lang="en-US" sz="4500" b="1" dirty="0" smtClean="0">
                <a:solidFill>
                  <a:schemeClr val="bg1"/>
                </a:solidFill>
                <a:latin typeface="Cambria"/>
                <a:cs typeface="Cambria"/>
              </a:rPr>
              <a:t>SSOT)</a:t>
            </a:r>
          </a:p>
          <a:p>
            <a:pPr algn="ctr"/>
            <a:endParaRPr lang="en-US" sz="4500" b="1" dirty="0" smtClean="0">
              <a:solidFill>
                <a:schemeClr val="bg1"/>
              </a:solidFill>
              <a:latin typeface="Cambria"/>
              <a:cs typeface="Cambria"/>
            </a:endParaRPr>
          </a:p>
          <a:p>
            <a:pPr algn="ctr"/>
            <a:r>
              <a:rPr lang="en-US" sz="4500" b="1" dirty="0" smtClean="0">
                <a:solidFill>
                  <a:schemeClr val="bg1"/>
                </a:solidFill>
                <a:latin typeface="Cambria"/>
                <a:cs typeface="Cambria"/>
              </a:rPr>
              <a:t>Some Tools You Need To Interpret </a:t>
            </a:r>
            <a:r>
              <a:rPr lang="en-US" sz="4500" b="1" i="1" dirty="0" smtClean="0">
                <a:solidFill>
                  <a:schemeClr val="bg1"/>
                </a:solidFill>
                <a:latin typeface="Cambria"/>
                <a:cs typeface="Cambria"/>
              </a:rPr>
              <a:t>. . .  Narratives</a:t>
            </a:r>
            <a:endParaRPr lang="en-US" sz="4500" b="1" dirty="0" smtClean="0">
              <a:solidFill>
                <a:schemeClr val="bg1"/>
              </a:solidFill>
              <a:latin typeface="Cambria"/>
              <a:cs typeface="Cambria"/>
            </a:endParaRPr>
          </a:p>
          <a:p>
            <a:pPr algn="ctr"/>
            <a:endParaRPr lang="en-US" sz="4500" b="1" i="1" dirty="0" smtClean="0">
              <a:solidFill>
                <a:schemeClr val="bg1"/>
              </a:solidFill>
              <a:latin typeface="Cambria"/>
              <a:cs typeface="Cambria"/>
            </a:endParaRPr>
          </a:p>
          <a:p>
            <a:pPr algn="ctr"/>
            <a:r>
              <a:rPr lang="en-US" sz="4500" b="1" dirty="0" smtClean="0">
                <a:solidFill>
                  <a:srgbClr val="0000FF"/>
                </a:solidFill>
                <a:latin typeface="Cambria"/>
                <a:cs typeface="Cambria"/>
              </a:rPr>
              <a:t>6, 13, 20 &amp; 27 March 2021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9" name="Rectangle 8"/>
          <p:cNvSpPr/>
          <p:nvPr/>
        </p:nvSpPr>
        <p:spPr>
          <a:xfrm>
            <a:off x="506471" y="2222589"/>
            <a:ext cx="8415131" cy="2677656"/>
          </a:xfrm>
          <a:prstGeom prst="rect">
            <a:avLst/>
          </a:prstGeom>
        </p:spPr>
        <p:txBody>
          <a:bodyPr wrap="square">
            <a:spAutoFit/>
          </a:bodyPr>
          <a:lstStyle/>
          <a:p>
            <a:pPr algn="just"/>
            <a:r>
              <a:rPr lang="en-US" sz="2400" b="1" dirty="0" smtClean="0">
                <a:solidFill>
                  <a:srgbClr val="CCFFCC"/>
                </a:solidFill>
                <a:latin typeface="Cambria"/>
                <a:cs typeface="Cambria"/>
              </a:rPr>
              <a:t>2 PETER 1:19-21 (NKJV) ~ </a:t>
            </a:r>
            <a:r>
              <a:rPr lang="en-US" sz="2400" b="1" i="1" dirty="0" smtClean="0">
                <a:solidFill>
                  <a:srgbClr val="CCFFCC"/>
                </a:solidFill>
                <a:latin typeface="Cambria"/>
                <a:cs typeface="Cambria"/>
              </a:rPr>
              <a:t>And so we have the prophetic word confirmed, which you do well to heed as a light that shines in a dark place, until the day dawns and the morning star rises in your hearts; knowing this first, that no prophecy of Scripture is of any private interpretation, for prophecy never came by the will of man, but holy men of God spoke as they were moved by the Holy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9" name="Rectangle 8"/>
          <p:cNvSpPr/>
          <p:nvPr/>
        </p:nvSpPr>
        <p:spPr>
          <a:xfrm>
            <a:off x="506471" y="2222589"/>
            <a:ext cx="8415131" cy="2677656"/>
          </a:xfrm>
          <a:prstGeom prst="rect">
            <a:avLst/>
          </a:prstGeom>
        </p:spPr>
        <p:txBody>
          <a:bodyPr wrap="square">
            <a:spAutoFit/>
          </a:bodyPr>
          <a:lstStyle/>
          <a:p>
            <a:pPr algn="just"/>
            <a:r>
              <a:rPr lang="en-US" sz="2400" b="1" dirty="0" smtClean="0">
                <a:solidFill>
                  <a:srgbClr val="CCFFCC"/>
                </a:solidFill>
                <a:latin typeface="Cambria"/>
                <a:cs typeface="Cambria"/>
              </a:rPr>
              <a:t>2 PETER 1:19-21 (NKJV) ~ </a:t>
            </a:r>
            <a:r>
              <a:rPr lang="en-US" sz="2400" b="1" i="1" dirty="0" smtClean="0">
                <a:solidFill>
                  <a:srgbClr val="CCFFCC"/>
                </a:solidFill>
                <a:latin typeface="Cambria"/>
                <a:cs typeface="Cambria"/>
              </a:rPr>
              <a:t>And so we have the prophetic word confirmed, which you do well to heed as a light that shines in a dark place, until the day dawns and the morning star rises in your hearts; knowing this first, that </a:t>
            </a:r>
            <a:r>
              <a:rPr lang="en-US" sz="2400" b="1" i="1" dirty="0" smtClean="0">
                <a:solidFill>
                  <a:srgbClr val="FFFF00"/>
                </a:solidFill>
                <a:latin typeface="Cambria"/>
                <a:cs typeface="Cambria"/>
              </a:rPr>
              <a:t>no prophecy of Scripture is of any </a:t>
            </a:r>
            <a:r>
              <a:rPr lang="en-US" sz="2400" b="1" i="1" u="sng" dirty="0" smtClean="0">
                <a:solidFill>
                  <a:srgbClr val="FFFF00"/>
                </a:solidFill>
                <a:latin typeface="Cambria"/>
                <a:cs typeface="Cambria"/>
              </a:rPr>
              <a:t>private interpretation</a:t>
            </a:r>
            <a:r>
              <a:rPr lang="en-US" sz="2400" b="1" i="1" dirty="0" smtClean="0">
                <a:solidFill>
                  <a:srgbClr val="CCFFCC"/>
                </a:solidFill>
                <a:latin typeface="Cambria"/>
                <a:cs typeface="Cambria"/>
              </a:rPr>
              <a:t>, for prophecy never came by the will of man, but holy men of God spoke as they were moved by the Holy Spirit.</a:t>
            </a:r>
          </a:p>
        </p:txBody>
      </p:sp>
      <p:sp>
        <p:nvSpPr>
          <p:cNvPr id="7" name="Rectangle 6"/>
          <p:cNvSpPr/>
          <p:nvPr/>
        </p:nvSpPr>
        <p:spPr>
          <a:xfrm>
            <a:off x="506471" y="5161461"/>
            <a:ext cx="6957391" cy="830997"/>
          </a:xfrm>
          <a:prstGeom prst="rect">
            <a:avLst/>
          </a:prstGeom>
        </p:spPr>
        <p:txBody>
          <a:bodyPr wrap="square">
            <a:spAutoFit/>
          </a:bodyPr>
          <a:lstStyle/>
          <a:p>
            <a:pPr algn="ctr"/>
            <a:r>
              <a:rPr lang="en-US" sz="2400" b="1" i="1" dirty="0" smtClean="0">
                <a:solidFill>
                  <a:srgbClr val="FFFF00"/>
                </a:solidFill>
                <a:latin typeface="Cambria"/>
                <a:cs typeface="Cambria"/>
              </a:rPr>
              <a:t>no prophecy of Scripture came about by the prophet’s own interpretation of things </a:t>
            </a:r>
            <a:r>
              <a:rPr lang="en-US" sz="2400" b="1" dirty="0" smtClean="0">
                <a:solidFill>
                  <a:srgbClr val="FFFF00"/>
                </a:solidFill>
                <a:latin typeface="Cambria"/>
                <a:cs typeface="Cambria"/>
              </a:rPr>
              <a:t>(NIV)</a:t>
            </a:r>
            <a:endParaRPr lang="en-US" sz="2400" b="1" i="1" dirty="0">
              <a:solidFill>
                <a:srgbClr val="FFFF00"/>
              </a:solidFill>
              <a:latin typeface="Cambria"/>
              <a:cs typeface="Cambria"/>
            </a:endParaRPr>
          </a:p>
        </p:txBody>
      </p:sp>
      <p:sp>
        <p:nvSpPr>
          <p:cNvPr id="8" name="Oval 7"/>
          <p:cNvSpPr/>
          <p:nvPr/>
        </p:nvSpPr>
        <p:spPr>
          <a:xfrm>
            <a:off x="7242992" y="5164961"/>
            <a:ext cx="1711739" cy="817218"/>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ORIGIN</a:t>
            </a:r>
            <a:endParaRPr lang="en-US" sz="2400" b="1" dirty="0">
              <a:solidFill>
                <a:schemeClr val="bg1"/>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9" name="Rectangle 8"/>
          <p:cNvSpPr/>
          <p:nvPr/>
        </p:nvSpPr>
        <p:spPr>
          <a:xfrm>
            <a:off x="506471" y="2222589"/>
            <a:ext cx="8415131" cy="2677656"/>
          </a:xfrm>
          <a:prstGeom prst="rect">
            <a:avLst/>
          </a:prstGeom>
        </p:spPr>
        <p:txBody>
          <a:bodyPr wrap="square">
            <a:spAutoFit/>
          </a:bodyPr>
          <a:lstStyle/>
          <a:p>
            <a:pPr algn="just"/>
            <a:r>
              <a:rPr lang="en-US" sz="2400" b="1" dirty="0" smtClean="0">
                <a:solidFill>
                  <a:srgbClr val="CCFFCC"/>
                </a:solidFill>
                <a:latin typeface="Cambria"/>
                <a:cs typeface="Cambria"/>
              </a:rPr>
              <a:t>2 PETER 1:19-21 (NKJV) ~ </a:t>
            </a:r>
            <a:r>
              <a:rPr lang="en-US" sz="2400" b="1" i="1" dirty="0" smtClean="0">
                <a:solidFill>
                  <a:srgbClr val="CCFFCC"/>
                </a:solidFill>
                <a:latin typeface="Cambria"/>
                <a:cs typeface="Cambria"/>
              </a:rPr>
              <a:t>And so we have the prophetic word confirmed, which you do well to heed as a light that shines in a dark place, until the day dawns and the morning star rises in your hearts; knowing this first, that </a:t>
            </a:r>
            <a:r>
              <a:rPr lang="en-US" sz="2400" b="1" i="1" dirty="0" smtClean="0">
                <a:solidFill>
                  <a:srgbClr val="FFFF00"/>
                </a:solidFill>
                <a:latin typeface="Cambria"/>
                <a:cs typeface="Cambria"/>
              </a:rPr>
              <a:t>no prophecy of Scripture is of any </a:t>
            </a:r>
            <a:r>
              <a:rPr lang="en-US" sz="2400" b="1" i="1" u="sng" dirty="0" smtClean="0">
                <a:solidFill>
                  <a:srgbClr val="FFFF00"/>
                </a:solidFill>
                <a:latin typeface="Cambria"/>
                <a:cs typeface="Cambria"/>
              </a:rPr>
              <a:t>private interpretation</a:t>
            </a:r>
            <a:r>
              <a:rPr lang="en-US" sz="2400" b="1" i="1" dirty="0" smtClean="0">
                <a:solidFill>
                  <a:srgbClr val="CCFFCC"/>
                </a:solidFill>
                <a:latin typeface="Cambria"/>
                <a:cs typeface="Cambria"/>
              </a:rPr>
              <a:t>, for prophecy never came by the will of man, </a:t>
            </a:r>
            <a:r>
              <a:rPr lang="en-US" sz="2400" b="1" u="dbl" dirty="0" smtClean="0">
                <a:solidFill>
                  <a:srgbClr val="FFFF00"/>
                </a:solidFill>
                <a:latin typeface="Cambria"/>
                <a:cs typeface="Cambria"/>
              </a:rPr>
              <a:t>but holy men of God spoke as they were moved by the Holy Spirit.</a:t>
            </a:r>
          </a:p>
        </p:txBody>
      </p:sp>
      <p:sp>
        <p:nvSpPr>
          <p:cNvPr id="7" name="Rectangle 6"/>
          <p:cNvSpPr/>
          <p:nvPr/>
        </p:nvSpPr>
        <p:spPr>
          <a:xfrm>
            <a:off x="506471" y="5161461"/>
            <a:ext cx="6957391" cy="830997"/>
          </a:xfrm>
          <a:prstGeom prst="rect">
            <a:avLst/>
          </a:prstGeom>
        </p:spPr>
        <p:txBody>
          <a:bodyPr wrap="square">
            <a:spAutoFit/>
          </a:bodyPr>
          <a:lstStyle/>
          <a:p>
            <a:pPr algn="ctr"/>
            <a:r>
              <a:rPr lang="en-US" sz="2400" b="1" i="1" dirty="0" smtClean="0">
                <a:solidFill>
                  <a:srgbClr val="FFFF00"/>
                </a:solidFill>
                <a:latin typeface="Cambria"/>
                <a:cs typeface="Cambria"/>
              </a:rPr>
              <a:t>no prophecy of Scripture came about by the prophet’s own interpretation of things </a:t>
            </a:r>
            <a:r>
              <a:rPr lang="en-US" sz="2400" b="1" dirty="0" smtClean="0">
                <a:solidFill>
                  <a:srgbClr val="FFFF00"/>
                </a:solidFill>
                <a:latin typeface="Cambria"/>
                <a:cs typeface="Cambria"/>
              </a:rPr>
              <a:t>(NIV)</a:t>
            </a:r>
            <a:endParaRPr lang="en-US" sz="2400" b="1" i="1" dirty="0">
              <a:solidFill>
                <a:srgbClr val="FFFF00"/>
              </a:solidFill>
              <a:latin typeface="Cambria"/>
              <a:cs typeface="Cambria"/>
            </a:endParaRPr>
          </a:p>
        </p:txBody>
      </p:sp>
      <p:sp>
        <p:nvSpPr>
          <p:cNvPr id="8" name="Oval 7"/>
          <p:cNvSpPr/>
          <p:nvPr/>
        </p:nvSpPr>
        <p:spPr>
          <a:xfrm>
            <a:off x="7242992" y="5164961"/>
            <a:ext cx="1711739" cy="817218"/>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ORIGIN</a:t>
            </a:r>
            <a:endParaRPr lang="en-US" sz="2400" b="1" dirty="0">
              <a:solidFill>
                <a:schemeClr val="bg1"/>
              </a:solidFill>
              <a:latin typeface="Cambria"/>
              <a:cs typeface="Cambri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10" name="Rectangle 9"/>
          <p:cNvSpPr/>
          <p:nvPr/>
        </p:nvSpPr>
        <p:spPr>
          <a:xfrm>
            <a:off x="501345" y="2244486"/>
            <a:ext cx="8475703" cy="1938992"/>
          </a:xfrm>
          <a:prstGeom prst="rect">
            <a:avLst/>
          </a:prstGeom>
        </p:spPr>
        <p:txBody>
          <a:bodyPr wrap="square">
            <a:spAutoFit/>
          </a:bodyPr>
          <a:lstStyle/>
          <a:p>
            <a:pPr algn="just"/>
            <a:r>
              <a:rPr lang="en-US" sz="2400" b="1" dirty="0" smtClean="0">
                <a:solidFill>
                  <a:srgbClr val="CCFFCC"/>
                </a:solidFill>
                <a:latin typeface="Cambria"/>
                <a:cs typeface="Cambria"/>
              </a:rPr>
              <a:t>ACTS 4:24-25 ~ </a:t>
            </a:r>
            <a:r>
              <a:rPr lang="en-US" sz="2400" b="1" baseline="30000" dirty="0" smtClean="0">
                <a:solidFill>
                  <a:srgbClr val="CCFFCC"/>
                </a:solidFill>
                <a:latin typeface="Cambria"/>
                <a:cs typeface="Cambria"/>
              </a:rPr>
              <a:t>24</a:t>
            </a:r>
            <a:r>
              <a:rPr lang="en-US" sz="2400" b="1" i="1" dirty="0" smtClean="0">
                <a:solidFill>
                  <a:srgbClr val="CCFFCC"/>
                </a:solidFill>
                <a:latin typeface="Cambria"/>
                <a:cs typeface="Cambria"/>
              </a:rPr>
              <a:t>So when they heard that, they raised their voice to God with one accord and said: “Lord, You are God, who made heaven and earth and the sea, and all that is in them, </a:t>
            </a:r>
            <a:r>
              <a:rPr lang="en-US" sz="2400" b="1" baseline="30000" dirty="0" smtClean="0">
                <a:solidFill>
                  <a:srgbClr val="CCFFCC"/>
                </a:solidFill>
                <a:latin typeface="Cambria"/>
                <a:cs typeface="Cambria"/>
              </a:rPr>
              <a:t>25</a:t>
            </a:r>
            <a:r>
              <a:rPr lang="en-US" sz="2400" b="1" i="1" dirty="0" smtClean="0">
                <a:solidFill>
                  <a:srgbClr val="CCFFCC"/>
                </a:solidFill>
                <a:latin typeface="Cambria"/>
                <a:cs typeface="Cambria"/>
              </a:rPr>
              <a:t>who by the mouth of Your servant David have said: ‘Why did the nations rage, and the people plot vain things?</a:t>
            </a:r>
            <a:endParaRPr lang="en-US" sz="2400" i="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10" name="Rectangle 9"/>
          <p:cNvSpPr/>
          <p:nvPr/>
        </p:nvSpPr>
        <p:spPr>
          <a:xfrm>
            <a:off x="501345" y="2244486"/>
            <a:ext cx="8475703" cy="1938992"/>
          </a:xfrm>
          <a:prstGeom prst="rect">
            <a:avLst/>
          </a:prstGeom>
        </p:spPr>
        <p:txBody>
          <a:bodyPr wrap="square">
            <a:spAutoFit/>
          </a:bodyPr>
          <a:lstStyle/>
          <a:p>
            <a:pPr algn="just"/>
            <a:r>
              <a:rPr lang="en-US" sz="2400" b="1" dirty="0" smtClean="0">
                <a:solidFill>
                  <a:srgbClr val="CCFFCC"/>
                </a:solidFill>
                <a:latin typeface="Cambria"/>
                <a:cs typeface="Cambria"/>
              </a:rPr>
              <a:t>ACTS 4:24-25 ~ </a:t>
            </a:r>
            <a:r>
              <a:rPr lang="en-US" sz="2400" b="1" baseline="30000" dirty="0" smtClean="0">
                <a:solidFill>
                  <a:srgbClr val="CCFFCC"/>
                </a:solidFill>
                <a:latin typeface="Cambria"/>
                <a:cs typeface="Cambria"/>
              </a:rPr>
              <a:t>24</a:t>
            </a:r>
            <a:r>
              <a:rPr lang="en-US" sz="2400" b="1" i="1" dirty="0" smtClean="0">
                <a:solidFill>
                  <a:srgbClr val="CCFFCC"/>
                </a:solidFill>
                <a:latin typeface="Cambria"/>
                <a:cs typeface="Cambria"/>
              </a:rPr>
              <a:t>So when they heard that, they raised their voice to God with one accord and said: “Lord, You are God, who made heaven and earth and the sea, and all that is in them, </a:t>
            </a:r>
            <a:r>
              <a:rPr lang="en-US" sz="2400" b="1" baseline="30000" dirty="0" smtClean="0">
                <a:solidFill>
                  <a:srgbClr val="CCFFCC"/>
                </a:solidFill>
                <a:latin typeface="Cambria"/>
                <a:cs typeface="Cambria"/>
              </a:rPr>
              <a:t>25</a:t>
            </a:r>
            <a:r>
              <a:rPr lang="en-US" sz="2400" b="1" i="1" dirty="0" smtClean="0">
                <a:solidFill>
                  <a:srgbClr val="CCFFCC"/>
                </a:solidFill>
                <a:latin typeface="Cambria"/>
                <a:cs typeface="Cambria"/>
              </a:rPr>
              <a:t>who by the mouth </a:t>
            </a:r>
            <a:r>
              <a:rPr lang="en-US" sz="2400" b="1" i="1" dirty="0" smtClean="0">
                <a:solidFill>
                  <a:srgbClr val="FFFF00"/>
                </a:solidFill>
                <a:latin typeface="Cambria"/>
                <a:cs typeface="Cambria"/>
              </a:rPr>
              <a:t>of Your servant David have said: ‘Why did the nations rage, and the people plot vain things</a:t>
            </a:r>
            <a:r>
              <a:rPr lang="en-US" sz="2400" b="1" i="1" dirty="0" smtClean="0">
                <a:latin typeface="Cambria"/>
                <a:cs typeface="Cambria"/>
              </a:rPr>
              <a:t>?</a:t>
            </a:r>
            <a:endParaRPr lang="en-US" sz="2400" i="1" dirty="0">
              <a:latin typeface="Cambria"/>
              <a:cs typeface="Cambria"/>
            </a:endParaRPr>
          </a:p>
        </p:txBody>
      </p:sp>
      <p:sp>
        <p:nvSpPr>
          <p:cNvPr id="7" name="Rectangle 6"/>
          <p:cNvSpPr/>
          <p:nvPr/>
        </p:nvSpPr>
        <p:spPr>
          <a:xfrm>
            <a:off x="3326671" y="4491896"/>
            <a:ext cx="2096547" cy="461665"/>
          </a:xfrm>
          <a:prstGeom prst="rect">
            <a:avLst/>
          </a:prstGeom>
        </p:spPr>
        <p:txBody>
          <a:bodyPr wrap="none">
            <a:spAutoFit/>
          </a:bodyPr>
          <a:lstStyle/>
          <a:p>
            <a:pPr algn="ctr"/>
            <a:r>
              <a:rPr lang="en-US" sz="2400" b="1" dirty="0" smtClean="0">
                <a:latin typeface="Cambria"/>
                <a:cs typeface="Cambria"/>
              </a:rPr>
              <a:t>Cf. </a:t>
            </a:r>
            <a:r>
              <a:rPr lang="en-US" sz="2400" b="1" dirty="0" smtClean="0">
                <a:solidFill>
                  <a:srgbClr val="FFFF00"/>
                </a:solidFill>
                <a:latin typeface="Cambria"/>
                <a:cs typeface="Cambria"/>
              </a:rPr>
              <a:t>PSALM 2:1</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10" name="Rectangle 9"/>
          <p:cNvSpPr/>
          <p:nvPr/>
        </p:nvSpPr>
        <p:spPr>
          <a:xfrm>
            <a:off x="501345" y="2244486"/>
            <a:ext cx="8475703" cy="1938992"/>
          </a:xfrm>
          <a:prstGeom prst="rect">
            <a:avLst/>
          </a:prstGeom>
        </p:spPr>
        <p:txBody>
          <a:bodyPr wrap="square">
            <a:spAutoFit/>
          </a:bodyPr>
          <a:lstStyle/>
          <a:p>
            <a:pPr algn="just"/>
            <a:r>
              <a:rPr lang="en-US" sz="2400" b="1" dirty="0" smtClean="0">
                <a:solidFill>
                  <a:srgbClr val="CCFFCC"/>
                </a:solidFill>
                <a:latin typeface="Cambria"/>
                <a:cs typeface="Cambria"/>
              </a:rPr>
              <a:t>ACTS 4:24-25 ~ </a:t>
            </a:r>
            <a:r>
              <a:rPr lang="en-US" sz="2400" b="1" baseline="30000" dirty="0" smtClean="0">
                <a:solidFill>
                  <a:srgbClr val="CCFFCC"/>
                </a:solidFill>
                <a:latin typeface="Cambria"/>
                <a:cs typeface="Cambria"/>
              </a:rPr>
              <a:t>24</a:t>
            </a:r>
            <a:r>
              <a:rPr lang="en-US" sz="2400" b="1" i="1" dirty="0" smtClean="0">
                <a:solidFill>
                  <a:srgbClr val="CCFFCC"/>
                </a:solidFill>
                <a:latin typeface="Cambria"/>
                <a:cs typeface="Cambria"/>
              </a:rPr>
              <a:t>So when they heard that, they raised their voice to God with one accord and said: “Lord, You are God, who made heaven and earth and the sea, and all that is in them</a:t>
            </a:r>
            <a:r>
              <a:rPr lang="en-US" sz="2400" b="1" i="1" dirty="0" smtClean="0">
                <a:latin typeface="Cambria"/>
                <a:cs typeface="Cambria"/>
              </a:rPr>
              <a:t>, </a:t>
            </a:r>
            <a:r>
              <a:rPr lang="en-US" sz="2400" b="1" u="sng" baseline="30000" dirty="0" smtClean="0">
                <a:solidFill>
                  <a:srgbClr val="FFFF00"/>
                </a:solidFill>
                <a:latin typeface="Cambria"/>
                <a:cs typeface="Cambria"/>
              </a:rPr>
              <a:t>25</a:t>
            </a:r>
            <a:r>
              <a:rPr lang="en-US" sz="2400" b="1" i="1" u="sng" dirty="0" smtClean="0">
                <a:solidFill>
                  <a:srgbClr val="FFFF00"/>
                </a:solidFill>
                <a:latin typeface="Cambria"/>
                <a:cs typeface="Cambria"/>
              </a:rPr>
              <a:t>who by the mouth</a:t>
            </a:r>
            <a:r>
              <a:rPr lang="en-US" sz="2400" b="1" i="1" dirty="0" smtClean="0">
                <a:solidFill>
                  <a:srgbClr val="FFFF00"/>
                </a:solidFill>
                <a:latin typeface="Cambria"/>
                <a:cs typeface="Cambria"/>
              </a:rPr>
              <a:t> of Your servant David have said: ‘Why did the nations rage, and the people plot vain things</a:t>
            </a:r>
            <a:r>
              <a:rPr lang="en-US" sz="2400" b="1" i="1" dirty="0" smtClean="0">
                <a:latin typeface="Cambria"/>
                <a:cs typeface="Cambria"/>
              </a:rPr>
              <a:t>?</a:t>
            </a:r>
            <a:endParaRPr lang="en-US" sz="2400" i="1" dirty="0">
              <a:latin typeface="Cambria"/>
              <a:cs typeface="Cambria"/>
            </a:endParaRPr>
          </a:p>
        </p:txBody>
      </p:sp>
      <p:sp>
        <p:nvSpPr>
          <p:cNvPr id="8" name="Rectangle 7"/>
          <p:cNvSpPr/>
          <p:nvPr/>
        </p:nvSpPr>
        <p:spPr>
          <a:xfrm>
            <a:off x="1144766" y="4675100"/>
            <a:ext cx="7365867" cy="461665"/>
          </a:xfrm>
          <a:prstGeom prst="rect">
            <a:avLst/>
          </a:prstGeom>
        </p:spPr>
        <p:txBody>
          <a:bodyPr wrap="none">
            <a:spAutoFit/>
          </a:bodyPr>
          <a:lstStyle/>
          <a:p>
            <a:r>
              <a:rPr lang="en-US" sz="2400" b="1" dirty="0" smtClean="0">
                <a:latin typeface="Cambria"/>
                <a:cs typeface="Cambria"/>
              </a:rPr>
              <a:t>NASB ~ </a:t>
            </a:r>
            <a:r>
              <a:rPr lang="en-US" sz="2400" b="1" i="1" u="sng" dirty="0" smtClean="0">
                <a:solidFill>
                  <a:srgbClr val="FFFF00"/>
                </a:solidFill>
                <a:latin typeface="Cambria"/>
                <a:cs typeface="Cambria"/>
              </a:rPr>
              <a:t>who by the Holy Spirit, through the mouth of</a:t>
            </a:r>
            <a:r>
              <a:rPr lang="en-US" sz="2400" b="1" i="1" dirty="0" smtClean="0">
                <a:solidFill>
                  <a:srgbClr val="FFFF00"/>
                </a:solidFill>
                <a:latin typeface="Cambria"/>
                <a:cs typeface="Cambria"/>
              </a:rPr>
              <a:t> </a:t>
            </a:r>
            <a:endParaRPr lang="en-US" sz="2400" b="1" i="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Special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The Bible Is </a:t>
            </a:r>
            <a:r>
              <a:rPr lang="en-US" sz="2400" b="1" i="1" dirty="0" smtClean="0">
                <a:latin typeface="Cambria"/>
                <a:cs typeface="Cambria"/>
              </a:rPr>
              <a:t>The Word Of God</a:t>
            </a:r>
            <a:endParaRPr lang="en-US" sz="2400" b="1" dirty="0">
              <a:latin typeface="Cambria"/>
              <a:cs typeface="Cambria"/>
            </a:endParaRPr>
          </a:p>
        </p:txBody>
      </p:sp>
      <p:sp>
        <p:nvSpPr>
          <p:cNvPr id="6" name="TextBox 5"/>
          <p:cNvSpPr txBox="1"/>
          <p:nvPr/>
        </p:nvSpPr>
        <p:spPr>
          <a:xfrm>
            <a:off x="501346" y="1611643"/>
            <a:ext cx="8642654" cy="461665"/>
          </a:xfrm>
          <a:prstGeom prst="rect">
            <a:avLst/>
          </a:prstGeom>
          <a:noFill/>
        </p:spPr>
        <p:txBody>
          <a:bodyPr wrap="square" rtlCol="0">
            <a:spAutoFit/>
          </a:bodyPr>
          <a:lstStyle/>
          <a:p>
            <a:pPr algn="ctr"/>
            <a:r>
              <a:rPr lang="en-US" sz="2400" b="1" u="sng" dirty="0" smtClean="0">
                <a:latin typeface="Cambria"/>
                <a:cs typeface="Cambria"/>
              </a:rPr>
              <a:t>Self-Claim of the Bible</a:t>
            </a:r>
            <a:endParaRPr lang="en-US" sz="2400" b="1" u="sng" dirty="0">
              <a:latin typeface="Cambria"/>
              <a:cs typeface="Cambria"/>
            </a:endParaRPr>
          </a:p>
        </p:txBody>
      </p:sp>
      <p:sp>
        <p:nvSpPr>
          <p:cNvPr id="10" name="Rectangle 9"/>
          <p:cNvSpPr/>
          <p:nvPr/>
        </p:nvSpPr>
        <p:spPr>
          <a:xfrm>
            <a:off x="501345" y="2244486"/>
            <a:ext cx="8475703" cy="1938992"/>
          </a:xfrm>
          <a:prstGeom prst="rect">
            <a:avLst/>
          </a:prstGeom>
        </p:spPr>
        <p:txBody>
          <a:bodyPr wrap="square">
            <a:spAutoFit/>
          </a:bodyPr>
          <a:lstStyle/>
          <a:p>
            <a:pPr algn="just"/>
            <a:r>
              <a:rPr lang="en-US" sz="2400" b="1" dirty="0" smtClean="0">
                <a:solidFill>
                  <a:srgbClr val="CCFFCC"/>
                </a:solidFill>
                <a:latin typeface="Cambria"/>
                <a:cs typeface="Cambria"/>
              </a:rPr>
              <a:t>ACTS 4:24-25 ~ </a:t>
            </a:r>
            <a:r>
              <a:rPr lang="en-US" sz="2400" b="1" baseline="30000" dirty="0" smtClean="0">
                <a:solidFill>
                  <a:srgbClr val="CCFFCC"/>
                </a:solidFill>
                <a:latin typeface="Cambria"/>
                <a:cs typeface="Cambria"/>
              </a:rPr>
              <a:t>24</a:t>
            </a:r>
            <a:r>
              <a:rPr lang="en-US" sz="2400" b="1" i="1" dirty="0" smtClean="0">
                <a:solidFill>
                  <a:srgbClr val="CCFFCC"/>
                </a:solidFill>
                <a:latin typeface="Cambria"/>
                <a:cs typeface="Cambria"/>
              </a:rPr>
              <a:t>So when they heard that, they raised their voice to God with one accord and said: “</a:t>
            </a:r>
            <a:r>
              <a:rPr lang="en-US" sz="2400" b="1" i="1" u="dbl" dirty="0" smtClean="0">
                <a:solidFill>
                  <a:srgbClr val="FFFF00"/>
                </a:solidFill>
                <a:latin typeface="Cambria"/>
                <a:cs typeface="Cambria"/>
              </a:rPr>
              <a:t>Lord, You are God</a:t>
            </a:r>
            <a:r>
              <a:rPr lang="en-US" sz="2400" b="1" i="1" dirty="0" smtClean="0">
                <a:latin typeface="Cambria"/>
                <a:cs typeface="Cambria"/>
              </a:rPr>
              <a:t>, </a:t>
            </a:r>
            <a:r>
              <a:rPr lang="en-US" sz="2400" b="1" i="1" dirty="0" smtClean="0">
                <a:solidFill>
                  <a:srgbClr val="CCFFCC"/>
                </a:solidFill>
                <a:latin typeface="Cambria"/>
                <a:cs typeface="Cambria"/>
              </a:rPr>
              <a:t>who made heaven and earth and the sea, and all that is in them, </a:t>
            </a:r>
            <a:r>
              <a:rPr lang="en-US" sz="2400" b="1" u="sng" baseline="30000" dirty="0" smtClean="0">
                <a:solidFill>
                  <a:srgbClr val="FFFF00"/>
                </a:solidFill>
                <a:latin typeface="Cambria"/>
                <a:cs typeface="Cambria"/>
              </a:rPr>
              <a:t>25</a:t>
            </a:r>
            <a:r>
              <a:rPr lang="en-US" sz="2400" b="1" i="1" u="sng" dirty="0" smtClean="0">
                <a:solidFill>
                  <a:srgbClr val="FFFF00"/>
                </a:solidFill>
                <a:latin typeface="Cambria"/>
                <a:cs typeface="Cambria"/>
              </a:rPr>
              <a:t>who by the mouth</a:t>
            </a:r>
            <a:r>
              <a:rPr lang="en-US" sz="2400" b="1" i="1" dirty="0" smtClean="0">
                <a:solidFill>
                  <a:srgbClr val="FFFF00"/>
                </a:solidFill>
                <a:latin typeface="Cambria"/>
                <a:cs typeface="Cambria"/>
              </a:rPr>
              <a:t> of Your servant David have said: ‘Why did the nations rage, and the people plot vain things</a:t>
            </a:r>
            <a:r>
              <a:rPr lang="en-US" sz="2400" b="1" i="1" dirty="0" smtClean="0">
                <a:latin typeface="Cambria"/>
                <a:cs typeface="Cambria"/>
              </a:rPr>
              <a:t>?</a:t>
            </a:r>
            <a:endParaRPr lang="en-US" sz="2400" i="1" dirty="0">
              <a:latin typeface="Cambria"/>
              <a:cs typeface="Cambria"/>
            </a:endParaRPr>
          </a:p>
        </p:txBody>
      </p:sp>
      <p:sp>
        <p:nvSpPr>
          <p:cNvPr id="8" name="Rectangle 7"/>
          <p:cNvSpPr/>
          <p:nvPr/>
        </p:nvSpPr>
        <p:spPr>
          <a:xfrm>
            <a:off x="1144766" y="4675100"/>
            <a:ext cx="7365867" cy="461665"/>
          </a:xfrm>
          <a:prstGeom prst="rect">
            <a:avLst/>
          </a:prstGeom>
        </p:spPr>
        <p:txBody>
          <a:bodyPr wrap="none">
            <a:spAutoFit/>
          </a:bodyPr>
          <a:lstStyle/>
          <a:p>
            <a:r>
              <a:rPr lang="en-US" sz="2400" b="1" dirty="0" smtClean="0">
                <a:latin typeface="Cambria"/>
                <a:cs typeface="Cambria"/>
              </a:rPr>
              <a:t>NASB ~ </a:t>
            </a:r>
            <a:r>
              <a:rPr lang="en-US" sz="2400" b="1" i="1" u="sng" dirty="0" smtClean="0">
                <a:solidFill>
                  <a:srgbClr val="FFFF00"/>
                </a:solidFill>
                <a:latin typeface="Cambria"/>
                <a:cs typeface="Cambria"/>
              </a:rPr>
              <a:t>who by the Holy Spirit, through the mouth of</a:t>
            </a:r>
            <a:r>
              <a:rPr lang="en-US" sz="2400" b="1" i="1" dirty="0" smtClean="0">
                <a:solidFill>
                  <a:srgbClr val="FFFF00"/>
                </a:solidFill>
                <a:latin typeface="Cambria"/>
                <a:cs typeface="Cambria"/>
              </a:rPr>
              <a:t> </a:t>
            </a:r>
            <a:endParaRPr lang="en-US" sz="2400" b="1" i="1" dirty="0">
              <a:solidFill>
                <a:srgbClr val="FFFF00"/>
              </a:solidFill>
              <a:latin typeface="Cambria"/>
              <a:cs typeface="Cambri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8152</TotalTime>
  <Words>2418</Words>
  <Application>Microsoft Macintosh PowerPoint</Application>
  <PresentationFormat>On-screen Show (4:3)</PresentationFormat>
  <Paragraphs>173</Paragraphs>
  <Slides>27</Slides>
  <Notes>0</Notes>
  <HiddenSlides>0</HiddenSlides>
  <MMClips>0</MMClips>
  <ScaleCrop>false</ScaleCrop>
  <HeadingPairs>
    <vt:vector size="4" baseType="variant">
      <vt:variant>
        <vt:lpstr>Design Template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Shalom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EnYi Wei</dc:creator>
  <cp:lastModifiedBy>EnYi Wei</cp:lastModifiedBy>
  <cp:revision>72</cp:revision>
  <cp:lastPrinted>2020-11-28T04:52:59Z</cp:lastPrinted>
  <dcterms:created xsi:type="dcterms:W3CDTF">2020-12-26T07:51:45Z</dcterms:created>
  <dcterms:modified xsi:type="dcterms:W3CDTF">2020-12-26T07:52:21Z</dcterms:modified>
</cp:coreProperties>
</file>